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Open Sauce Light" panose="020B0604020202020204" charset="0"/>
      <p:regular r:id="rId20"/>
    </p:embeddedFont>
    <p:embeddedFont>
      <p:font typeface="Yanone Kaffeesatz" panose="020B0604020202020204" charset="0"/>
      <p:regular r:id="rId21"/>
    </p:embeddedFont>
    <p:embeddedFont>
      <p:font typeface="Adirek Serif" panose="020B0604020202020204" charset="-34"/>
      <p:regular r:id="rId22"/>
    </p:embeddedFont>
    <p:embeddedFont>
      <p:font typeface="Yanone Kaffeesatz Light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uce" panose="020B0604020202020204" charset="0"/>
      <p:regular r:id="rId28"/>
    </p:embeddedFont>
    <p:embeddedFont>
      <p:font typeface="Open Sauce Bold" panose="020B0604020202020204" charset="0"/>
      <p:regular r:id="rId29"/>
    </p:embeddedFont>
    <p:embeddedFont>
      <p:font typeface="Cormorant Garamond Bold Italics" panose="020B0604020202020204" charset="0"/>
      <p:regular r:id="rId30"/>
    </p:embeddedFont>
    <p:embeddedFont>
      <p:font typeface="Yanone Kaffeesatz Bold" panose="020B0604020202020204" charset="0"/>
      <p:regular r:id="rId31"/>
    </p:embeddedFont>
    <p:embeddedFont>
      <p:font typeface="Adirek Serif Bold" panose="020B0604020202020204" charset="-3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8781" autoAdjust="0"/>
  </p:normalViewPr>
  <p:slideViewPr>
    <p:cSldViewPr>
      <p:cViewPr varScale="1">
        <p:scale>
          <a:sx n="40" d="100"/>
          <a:sy n="40" d="100"/>
        </p:scale>
        <p:origin x="152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7900" y="9196410"/>
            <a:ext cx="12707533" cy="1460561"/>
            <a:chOff x="0" y="0"/>
            <a:chExt cx="3346840" cy="384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46840" cy="384675"/>
            </a:xfrm>
            <a:custGeom>
              <a:avLst/>
              <a:gdLst/>
              <a:ahLst/>
              <a:cxnLst/>
              <a:rect l="l" t="t" r="r" b="b"/>
              <a:pathLst>
                <a:path w="3346840" h="384675">
                  <a:moveTo>
                    <a:pt x="0" y="0"/>
                  </a:moveTo>
                  <a:lnTo>
                    <a:pt x="3346840" y="0"/>
                  </a:lnTo>
                  <a:lnTo>
                    <a:pt x="3346840" y="384675"/>
                  </a:lnTo>
                  <a:lnTo>
                    <a:pt x="0" y="384675"/>
                  </a:lnTo>
                  <a:close/>
                </a:path>
              </a:pathLst>
            </a:custGeom>
            <a:solidFill>
              <a:srgbClr val="F4E2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346840" cy="46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01840" y="0"/>
            <a:ext cx="513408" cy="10656971"/>
            <a:chOff x="0" y="0"/>
            <a:chExt cx="135219" cy="28067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2460901" y="1729861"/>
            <a:ext cx="297447" cy="7714234"/>
            <a:chOff x="0" y="0"/>
            <a:chExt cx="78340" cy="20317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340" cy="2031732"/>
            </a:xfrm>
            <a:custGeom>
              <a:avLst/>
              <a:gdLst/>
              <a:ahLst/>
              <a:cxnLst/>
              <a:rect l="l" t="t" r="r" b="b"/>
              <a:pathLst>
                <a:path w="78340" h="2031732">
                  <a:moveTo>
                    <a:pt x="0" y="0"/>
                  </a:moveTo>
                  <a:lnTo>
                    <a:pt x="78340" y="0"/>
                  </a:lnTo>
                  <a:lnTo>
                    <a:pt x="78340" y="2031732"/>
                  </a:lnTo>
                  <a:lnTo>
                    <a:pt x="0" y="2031732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78340" cy="2107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513408" cy="10656971"/>
            <a:chOff x="0" y="0"/>
            <a:chExt cx="135219" cy="28067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148361" y="0"/>
            <a:ext cx="2139639" cy="1853231"/>
          </a:xfrm>
          <a:custGeom>
            <a:avLst/>
            <a:gdLst/>
            <a:ahLst/>
            <a:cxnLst/>
            <a:rect l="l" t="t" r="r" b="b"/>
            <a:pathLst>
              <a:path w="2139639" h="1853231">
                <a:moveTo>
                  <a:pt x="0" y="0"/>
                </a:moveTo>
                <a:lnTo>
                  <a:pt x="2139639" y="0"/>
                </a:lnTo>
                <a:lnTo>
                  <a:pt x="2139639" y="1853231"/>
                </a:lnTo>
                <a:lnTo>
                  <a:pt x="0" y="1853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92304" y="603199"/>
            <a:ext cx="5530640" cy="9080602"/>
          </a:xfrm>
          <a:custGeom>
            <a:avLst/>
            <a:gdLst/>
            <a:ahLst/>
            <a:cxnLst/>
            <a:rect l="l" t="t" r="r" b="b"/>
            <a:pathLst>
              <a:path w="5530640" h="9080602">
                <a:moveTo>
                  <a:pt x="0" y="0"/>
                </a:moveTo>
                <a:lnTo>
                  <a:pt x="5530640" y="0"/>
                </a:lnTo>
                <a:lnTo>
                  <a:pt x="5530640" y="9080602"/>
                </a:lnTo>
                <a:lnTo>
                  <a:pt x="0" y="9080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4" r="-4694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421502" y="2310431"/>
            <a:ext cx="8599419" cy="312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6"/>
              </a:lnSpc>
            </a:pPr>
            <a:r>
              <a:rPr lang="en-US" sz="13795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Calcul parallele sur 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78926" y="7412596"/>
            <a:ext cx="555107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DIALLO Aissatou Sega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86300" y="6755371"/>
            <a:ext cx="234716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spc="546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Presenté par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21502" y="9521292"/>
            <a:ext cx="8560244" cy="46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  <a:spcBef>
                <a:spcPct val="0"/>
              </a:spcBef>
            </a:pPr>
            <a:r>
              <a:rPr lang="en-US" sz="2578" spc="469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ANNEE ACADEMIQUE : 2024/2025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78926" y="7964827"/>
            <a:ext cx="555107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FOGWOUNG Djoufack Sarah-Laure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23485" y="7412596"/>
            <a:ext cx="356870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M. Aboubacar HEMA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96204" y="6755371"/>
            <a:ext cx="469598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spc="546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Supervisé par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31410" y="2886061"/>
            <a:ext cx="1262058" cy="665996"/>
            <a:chOff x="0" y="0"/>
            <a:chExt cx="526185" cy="2776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16272" y="2727684"/>
            <a:ext cx="669924" cy="592191"/>
            <a:chOff x="0" y="0"/>
            <a:chExt cx="279308" cy="246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90798" y="2858380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800"/>
                </a:lnTo>
                <a:lnTo>
                  <a:pt x="0" y="33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255791" y="3904482"/>
            <a:ext cx="7145491" cy="5175822"/>
            <a:chOff x="0" y="0"/>
            <a:chExt cx="1881940" cy="13631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81940" cy="1363179"/>
            </a:xfrm>
            <a:custGeom>
              <a:avLst/>
              <a:gdLst/>
              <a:ahLst/>
              <a:cxnLst/>
              <a:rect l="l" t="t" r="r" b="b"/>
              <a:pathLst>
                <a:path w="1881940" h="1363179">
                  <a:moveTo>
                    <a:pt x="0" y="0"/>
                  </a:moveTo>
                  <a:lnTo>
                    <a:pt x="1881940" y="0"/>
                  </a:lnTo>
                  <a:lnTo>
                    <a:pt x="1881940" y="1363179"/>
                  </a:lnTo>
                  <a:lnTo>
                    <a:pt x="0" y="1363179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881940" cy="1439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864591" y="9790909"/>
            <a:ext cx="423409" cy="496091"/>
            <a:chOff x="0" y="0"/>
            <a:chExt cx="212232" cy="2486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232" cy="248664"/>
            </a:xfrm>
            <a:custGeom>
              <a:avLst/>
              <a:gdLst/>
              <a:ahLst/>
              <a:cxnLst/>
              <a:rect l="l" t="t" r="r" b="b"/>
              <a:pathLst>
                <a:path w="212232" h="248664">
                  <a:moveTo>
                    <a:pt x="0" y="0"/>
                  </a:moveTo>
                  <a:lnTo>
                    <a:pt x="212232" y="0"/>
                  </a:lnTo>
                  <a:lnTo>
                    <a:pt x="212232" y="248664"/>
                  </a:lnTo>
                  <a:lnTo>
                    <a:pt x="0" y="248664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12232" cy="324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035862" y="2275060"/>
            <a:ext cx="5072251" cy="7257868"/>
          </a:xfrm>
          <a:custGeom>
            <a:avLst/>
            <a:gdLst/>
            <a:ahLst/>
            <a:cxnLst/>
            <a:rect l="l" t="t" r="r" b="b"/>
            <a:pathLst>
              <a:path w="5072251" h="7257868">
                <a:moveTo>
                  <a:pt x="0" y="0"/>
                </a:moveTo>
                <a:lnTo>
                  <a:pt x="5072251" y="0"/>
                </a:lnTo>
                <a:lnTo>
                  <a:pt x="5072251" y="7257868"/>
                </a:lnTo>
                <a:lnTo>
                  <a:pt x="0" y="725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64" b="-3964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47884" y="497539"/>
            <a:ext cx="16306796" cy="13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3- Patterns essentiels (1/3)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92445" y="9809329"/>
            <a:ext cx="41767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43448" y="2891835"/>
            <a:ext cx="3147533" cy="73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0"/>
              </a:lnSpc>
            </a:pPr>
            <a:r>
              <a:rPr lang="en-US" sz="4528" spc="221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FORK-JOIN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55791" y="3967596"/>
            <a:ext cx="6889129" cy="487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Principe : On découpe une tâche en plusieurs sous‑tâches indépendantes (fork), on exécute ces sous‑tâches simultanément sur plusieurs cœurs, puis on combine (join) leurs résultats pour produire la réponse finale.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Fork: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création de sous‑tâches à partir de la tâche principale.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Execution parallèle 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chaque sous‑tâche s’exécute sur un cœur distinct.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Join: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agrégation des résultats partiels pour reconstituer la solution complète.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950326" y="9826722"/>
            <a:ext cx="288831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31410" y="2886061"/>
            <a:ext cx="1262058" cy="665996"/>
            <a:chOff x="0" y="0"/>
            <a:chExt cx="526185" cy="2776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16272" y="2727684"/>
            <a:ext cx="669924" cy="592191"/>
            <a:chOff x="0" y="0"/>
            <a:chExt cx="279308" cy="246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90798" y="2858380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800"/>
                </a:lnTo>
                <a:lnTo>
                  <a:pt x="0" y="33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255791" y="3904482"/>
            <a:ext cx="7145491" cy="4745853"/>
            <a:chOff x="0" y="0"/>
            <a:chExt cx="1881940" cy="12499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81940" cy="1249937"/>
            </a:xfrm>
            <a:custGeom>
              <a:avLst/>
              <a:gdLst/>
              <a:ahLst/>
              <a:cxnLst/>
              <a:rect l="l" t="t" r="r" b="b"/>
              <a:pathLst>
                <a:path w="1881940" h="1249937">
                  <a:moveTo>
                    <a:pt x="0" y="0"/>
                  </a:moveTo>
                  <a:lnTo>
                    <a:pt x="1881940" y="0"/>
                  </a:lnTo>
                  <a:lnTo>
                    <a:pt x="1881940" y="1249937"/>
                  </a:lnTo>
                  <a:lnTo>
                    <a:pt x="0" y="1249937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881940" cy="1326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864591" y="9790909"/>
            <a:ext cx="423409" cy="496091"/>
            <a:chOff x="0" y="0"/>
            <a:chExt cx="212232" cy="2486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232" cy="248664"/>
            </a:xfrm>
            <a:custGeom>
              <a:avLst/>
              <a:gdLst/>
              <a:ahLst/>
              <a:cxnLst/>
              <a:rect l="l" t="t" r="r" b="b"/>
              <a:pathLst>
                <a:path w="212232" h="248664">
                  <a:moveTo>
                    <a:pt x="0" y="0"/>
                  </a:moveTo>
                  <a:lnTo>
                    <a:pt x="212232" y="0"/>
                  </a:lnTo>
                  <a:lnTo>
                    <a:pt x="212232" y="248664"/>
                  </a:lnTo>
                  <a:lnTo>
                    <a:pt x="0" y="248664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12232" cy="324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963257" y="3189180"/>
            <a:ext cx="7613633" cy="5332755"/>
          </a:xfrm>
          <a:custGeom>
            <a:avLst/>
            <a:gdLst/>
            <a:ahLst/>
            <a:cxnLst/>
            <a:rect l="l" t="t" r="r" b="b"/>
            <a:pathLst>
              <a:path w="7613633" h="5332755">
                <a:moveTo>
                  <a:pt x="0" y="0"/>
                </a:moveTo>
                <a:lnTo>
                  <a:pt x="7613633" y="0"/>
                </a:lnTo>
                <a:lnTo>
                  <a:pt x="7613633" y="5332755"/>
                </a:lnTo>
                <a:lnTo>
                  <a:pt x="0" y="533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192445" y="9809329"/>
            <a:ext cx="41767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43448" y="2891835"/>
            <a:ext cx="4007471" cy="73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0"/>
              </a:lnSpc>
            </a:pPr>
            <a:r>
              <a:rPr lang="en-US" sz="4528" spc="221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DIVIDE &amp; CONQUER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55791" y="3967596"/>
            <a:ext cx="6889129" cy="4429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Principe : Diviser récursivement un problème en sous‑problèmes plus petits, les résoudre, puis combiner leurs résultats pour former la solution finale.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Diviser 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séparer le problème en deux (ou plusieurs) sous‑problèmes de taille réduite (sans tri à cette étape).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Conquer: 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résoudre chaque sous‑problème (de façon récursive) jusqu’à obtenir des unités triviales.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Combiner : 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fusionner les solutions partielles pour reconstituer la solution complète.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950326" y="9826722"/>
            <a:ext cx="288831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7884" y="497539"/>
            <a:ext cx="16306796" cy="13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3- Patterns essentiels (2/3)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4319" y="2851956"/>
            <a:ext cx="1262058" cy="665996"/>
            <a:chOff x="0" y="0"/>
            <a:chExt cx="526185" cy="2776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9181" y="2693580"/>
            <a:ext cx="669924" cy="592191"/>
            <a:chOff x="0" y="0"/>
            <a:chExt cx="279308" cy="246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3707" y="2824275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800"/>
                </a:lnTo>
                <a:lnTo>
                  <a:pt x="0" y="33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3870378"/>
            <a:ext cx="7145491" cy="5147157"/>
            <a:chOff x="0" y="0"/>
            <a:chExt cx="1881940" cy="13556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81940" cy="1355630"/>
            </a:xfrm>
            <a:custGeom>
              <a:avLst/>
              <a:gdLst/>
              <a:ahLst/>
              <a:cxnLst/>
              <a:rect l="l" t="t" r="r" b="b"/>
              <a:pathLst>
                <a:path w="1881940" h="1355630">
                  <a:moveTo>
                    <a:pt x="0" y="0"/>
                  </a:moveTo>
                  <a:lnTo>
                    <a:pt x="1881940" y="0"/>
                  </a:lnTo>
                  <a:lnTo>
                    <a:pt x="1881940" y="1355630"/>
                  </a:lnTo>
                  <a:lnTo>
                    <a:pt x="0" y="1355630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881940" cy="1431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707497" y="9745863"/>
            <a:ext cx="580503" cy="541137"/>
            <a:chOff x="0" y="0"/>
            <a:chExt cx="290975" cy="2712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975" cy="271243"/>
            </a:xfrm>
            <a:custGeom>
              <a:avLst/>
              <a:gdLst/>
              <a:ahLst/>
              <a:cxnLst/>
              <a:rect l="l" t="t" r="r" b="b"/>
              <a:pathLst>
                <a:path w="290975" h="271243">
                  <a:moveTo>
                    <a:pt x="0" y="0"/>
                  </a:moveTo>
                  <a:lnTo>
                    <a:pt x="290975" y="0"/>
                  </a:lnTo>
                  <a:lnTo>
                    <a:pt x="290975" y="271243"/>
                  </a:lnTo>
                  <a:lnTo>
                    <a:pt x="0" y="271243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90975" cy="347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688541" y="4751548"/>
            <a:ext cx="9176050" cy="3374418"/>
          </a:xfrm>
          <a:custGeom>
            <a:avLst/>
            <a:gdLst/>
            <a:ahLst/>
            <a:cxnLst/>
            <a:rect l="l" t="t" r="r" b="b"/>
            <a:pathLst>
              <a:path w="9176050" h="3374418">
                <a:moveTo>
                  <a:pt x="0" y="0"/>
                </a:moveTo>
                <a:lnTo>
                  <a:pt x="9176050" y="0"/>
                </a:lnTo>
                <a:lnTo>
                  <a:pt x="9176050" y="3374418"/>
                </a:lnTo>
                <a:lnTo>
                  <a:pt x="0" y="3374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192445" y="9809329"/>
            <a:ext cx="41767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16358" y="2857731"/>
            <a:ext cx="4007471" cy="73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0"/>
              </a:lnSpc>
            </a:pPr>
            <a:r>
              <a:rPr lang="en-US" sz="4528" spc="221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MapReduce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3933492"/>
            <a:ext cx="6889129" cy="487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Principe: Le modèle MapReduce traite de grandes quantités de données en quatre phases parallèles : division, map, shuffle (regroupement) et reduce.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Division des données 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découpe le jeu de données en morceaux plus petits.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Map: 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applique une fonction à chaque morceau pour produire des paires clé‑valeur</a:t>
            </a: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Shuffle: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 regroupe toutes les paires ayant la même clé ensemble.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Reduce: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agrège les valeurs de chaque groupe de clés pour obtenir le résultat final.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707497" y="9826722"/>
            <a:ext cx="531659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10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7884" y="497539"/>
            <a:ext cx="16306796" cy="13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3- Patterns essentiels (3/3)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8036" y="2456412"/>
            <a:ext cx="3356477" cy="871493"/>
            <a:chOff x="0" y="0"/>
            <a:chExt cx="884010" cy="2295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4010" cy="229529"/>
            </a:xfrm>
            <a:custGeom>
              <a:avLst/>
              <a:gdLst/>
              <a:ahLst/>
              <a:cxnLst/>
              <a:rect l="l" t="t" r="r" b="b"/>
              <a:pathLst>
                <a:path w="884010" h="229529">
                  <a:moveTo>
                    <a:pt x="0" y="0"/>
                  </a:moveTo>
                  <a:lnTo>
                    <a:pt x="884010" y="0"/>
                  </a:lnTo>
                  <a:lnTo>
                    <a:pt x="884010" y="229529"/>
                  </a:lnTo>
                  <a:lnTo>
                    <a:pt x="0" y="229529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84010" cy="305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48036" y="2472715"/>
            <a:ext cx="3356477" cy="62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7"/>
              </a:lnSpc>
              <a:spcBef>
                <a:spcPct val="0"/>
              </a:spcBef>
            </a:pPr>
            <a:r>
              <a:rPr lang="en-US" sz="3547" spc="61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Parallel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48036" y="3327905"/>
            <a:ext cx="3356477" cy="4493895"/>
            <a:chOff x="0" y="0"/>
            <a:chExt cx="884010" cy="11835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4010" cy="1183577"/>
            </a:xfrm>
            <a:custGeom>
              <a:avLst/>
              <a:gdLst/>
              <a:ahLst/>
              <a:cxnLst/>
              <a:rect l="l" t="t" r="r" b="b"/>
              <a:pathLst>
                <a:path w="884010" h="1183577">
                  <a:moveTo>
                    <a:pt x="0" y="0"/>
                  </a:moveTo>
                  <a:lnTo>
                    <a:pt x="884010" y="0"/>
                  </a:lnTo>
                  <a:lnTo>
                    <a:pt x="884010" y="1183577"/>
                  </a:lnTo>
                  <a:lnTo>
                    <a:pt x="0" y="1183577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84010" cy="1259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43261" y="3461255"/>
            <a:ext cx="3356477" cy="368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spc="15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Directement intégré dans R</a:t>
            </a:r>
          </a:p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spc="15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Fonctions clés:</a:t>
            </a:r>
          </a:p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spc="15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makeCluster(n): créer un cluster de n workers</a:t>
            </a:r>
          </a:p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spc="15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parLapply(cl, X, fonction): applique une fonction en parallèle à des sous-ensembles de données.</a:t>
            </a:r>
          </a:p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spc="15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stopCluster(cl):  Arrête le cluster.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010528" y="2456412"/>
            <a:ext cx="4226138" cy="851566"/>
            <a:chOff x="0" y="0"/>
            <a:chExt cx="1113057" cy="2242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3057" cy="224281"/>
            </a:xfrm>
            <a:custGeom>
              <a:avLst/>
              <a:gdLst/>
              <a:ahLst/>
              <a:cxnLst/>
              <a:rect l="l" t="t" r="r" b="b"/>
              <a:pathLst>
                <a:path w="1113057" h="224281">
                  <a:moveTo>
                    <a:pt x="0" y="0"/>
                  </a:moveTo>
                  <a:lnTo>
                    <a:pt x="1113057" y="0"/>
                  </a:lnTo>
                  <a:lnTo>
                    <a:pt x="1113057" y="224281"/>
                  </a:lnTo>
                  <a:lnTo>
                    <a:pt x="0" y="22428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113057" cy="300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10528" y="2542001"/>
            <a:ext cx="4133472" cy="62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3513" spc="481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foreach et doParallel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010528" y="3288051"/>
            <a:ext cx="4226138" cy="4533750"/>
            <a:chOff x="0" y="0"/>
            <a:chExt cx="1113057" cy="11940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3057" cy="1194074"/>
            </a:xfrm>
            <a:custGeom>
              <a:avLst/>
              <a:gdLst/>
              <a:ahLst/>
              <a:cxnLst/>
              <a:rect l="l" t="t" r="r" b="b"/>
              <a:pathLst>
                <a:path w="1113057" h="1194074">
                  <a:moveTo>
                    <a:pt x="0" y="0"/>
                  </a:moveTo>
                  <a:lnTo>
                    <a:pt x="1113057" y="0"/>
                  </a:lnTo>
                  <a:lnTo>
                    <a:pt x="1113057" y="1194074"/>
                  </a:lnTo>
                  <a:lnTo>
                    <a:pt x="0" y="1194074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1113057" cy="1270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905753" y="3505388"/>
            <a:ext cx="4072932" cy="405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spc="15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PERMET DE CRÉER DES BOUCLES PARALLÈLES, AVEC FOREACH() POUR L’ITÉRATION PARALLÈLE ET %DOPAR% POUR L’EXÉCUTION PARALLÈLE.</a:t>
            </a:r>
          </a:p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b="1" spc="15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registerDoParallel(n)</a:t>
            </a:r>
            <a:r>
              <a:rPr lang="en-US" sz="1700" spc="15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 : crée un cluster avec n workers pour exécuter les boucles en parallèle.</a:t>
            </a:r>
          </a:p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spc="15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foreach(i) %dopar% : Itère sur une séquence en répartissant les tâches entre plusieurs cœurs.</a:t>
            </a:r>
          </a:p>
          <a:p>
            <a:pPr algn="just">
              <a:lnSpc>
                <a:spcPts val="2975"/>
              </a:lnSpc>
            </a:pPr>
            <a:endParaRPr lang="en-US" sz="1700" spc="15">
              <a:solidFill>
                <a:srgbClr val="343434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4725648" y="2456412"/>
            <a:ext cx="3222878" cy="871493"/>
            <a:chOff x="0" y="0"/>
            <a:chExt cx="848824" cy="22952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48824" cy="229529"/>
            </a:xfrm>
            <a:custGeom>
              <a:avLst/>
              <a:gdLst/>
              <a:ahLst/>
              <a:cxnLst/>
              <a:rect l="l" t="t" r="r" b="b"/>
              <a:pathLst>
                <a:path w="848824" h="229529">
                  <a:moveTo>
                    <a:pt x="0" y="0"/>
                  </a:moveTo>
                  <a:lnTo>
                    <a:pt x="848824" y="0"/>
                  </a:lnTo>
                  <a:lnTo>
                    <a:pt x="848824" y="229529"/>
                  </a:lnTo>
                  <a:lnTo>
                    <a:pt x="0" y="229529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848824" cy="305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725648" y="2499899"/>
            <a:ext cx="3222878" cy="65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7"/>
              </a:lnSpc>
              <a:spcBef>
                <a:spcPct val="0"/>
              </a:spcBef>
            </a:pPr>
            <a:r>
              <a:rPr lang="en-US" sz="3647" spc="627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sparklyr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725648" y="3327905"/>
            <a:ext cx="3222878" cy="4493895"/>
            <a:chOff x="0" y="0"/>
            <a:chExt cx="848824" cy="118357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8824" cy="1183577"/>
            </a:xfrm>
            <a:custGeom>
              <a:avLst/>
              <a:gdLst/>
              <a:ahLst/>
              <a:cxnLst/>
              <a:rect l="l" t="t" r="r" b="b"/>
              <a:pathLst>
                <a:path w="848824" h="1183577">
                  <a:moveTo>
                    <a:pt x="0" y="0"/>
                  </a:moveTo>
                  <a:lnTo>
                    <a:pt x="848824" y="0"/>
                  </a:lnTo>
                  <a:lnTo>
                    <a:pt x="848824" y="1183577"/>
                  </a:lnTo>
                  <a:lnTo>
                    <a:pt x="0" y="1183577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848824" cy="1259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68938" y="3451730"/>
            <a:ext cx="3295653" cy="437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3150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Connecte R à Apache Spark pour le calcul distribué à grande échelle, idéal pour les très grands ensembles de données.</a:t>
            </a:r>
          </a:p>
          <a:p>
            <a:pPr marL="388620" lvl="1" indent="-194310" algn="just">
              <a:lnSpc>
                <a:spcPts val="3150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Spark est conçu pour être extrêmement rapide grâce à sa capacité à traiter des données en mémoire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7670" y="530105"/>
            <a:ext cx="16306796" cy="137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4- Principaux packages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369718" y="2456412"/>
            <a:ext cx="3222878" cy="831639"/>
            <a:chOff x="0" y="0"/>
            <a:chExt cx="848824" cy="2190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48824" cy="219032"/>
            </a:xfrm>
            <a:custGeom>
              <a:avLst/>
              <a:gdLst/>
              <a:ahLst/>
              <a:cxnLst/>
              <a:rect l="l" t="t" r="r" b="b"/>
              <a:pathLst>
                <a:path w="848824" h="219032">
                  <a:moveTo>
                    <a:pt x="0" y="0"/>
                  </a:moveTo>
                  <a:lnTo>
                    <a:pt x="848824" y="0"/>
                  </a:lnTo>
                  <a:lnTo>
                    <a:pt x="848824" y="219032"/>
                  </a:lnTo>
                  <a:lnTo>
                    <a:pt x="0" y="219032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848824" cy="295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422106" y="2420645"/>
            <a:ext cx="3222878" cy="69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7" spc="54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snow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920476" y="3268123"/>
            <a:ext cx="4226138" cy="1581298"/>
            <a:chOff x="0" y="0"/>
            <a:chExt cx="1113057" cy="41647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13057" cy="416474"/>
            </a:xfrm>
            <a:custGeom>
              <a:avLst/>
              <a:gdLst/>
              <a:ahLst/>
              <a:cxnLst/>
              <a:rect l="l" t="t" r="r" b="b"/>
              <a:pathLst>
                <a:path w="1113057" h="416474">
                  <a:moveTo>
                    <a:pt x="0" y="0"/>
                  </a:moveTo>
                  <a:lnTo>
                    <a:pt x="1113057" y="0"/>
                  </a:lnTo>
                  <a:lnTo>
                    <a:pt x="1113057" y="416474"/>
                  </a:lnTo>
                  <a:lnTo>
                    <a:pt x="0" y="416474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1113057" cy="492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815701" y="3485461"/>
            <a:ext cx="4072932" cy="108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spc="15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PERMET D'EXÉCUTER DES CALCULS SUR DEs clusters locaux et surtout distants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0240728" y="5135172"/>
            <a:ext cx="3222878" cy="831639"/>
            <a:chOff x="0" y="0"/>
            <a:chExt cx="848824" cy="21903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48824" cy="219032"/>
            </a:xfrm>
            <a:custGeom>
              <a:avLst/>
              <a:gdLst/>
              <a:ahLst/>
              <a:cxnLst/>
              <a:rect l="l" t="t" r="r" b="b"/>
              <a:pathLst>
                <a:path w="848824" h="219032">
                  <a:moveTo>
                    <a:pt x="0" y="0"/>
                  </a:moveTo>
                  <a:lnTo>
                    <a:pt x="848824" y="0"/>
                  </a:lnTo>
                  <a:lnTo>
                    <a:pt x="848824" y="219032"/>
                  </a:lnTo>
                  <a:lnTo>
                    <a:pt x="0" y="219032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76200"/>
              <a:ext cx="848824" cy="295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0293115" y="5201847"/>
            <a:ext cx="3222878" cy="67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7"/>
              </a:lnSpc>
            </a:pPr>
            <a:r>
              <a:rPr lang="en-US" sz="3847" spc="527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snowFT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791485" y="5946883"/>
            <a:ext cx="4226138" cy="1874918"/>
            <a:chOff x="0" y="0"/>
            <a:chExt cx="1113057" cy="49380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13057" cy="493805"/>
            </a:xfrm>
            <a:custGeom>
              <a:avLst/>
              <a:gdLst/>
              <a:ahLst/>
              <a:cxnLst/>
              <a:rect l="l" t="t" r="r" b="b"/>
              <a:pathLst>
                <a:path w="1113057" h="493805">
                  <a:moveTo>
                    <a:pt x="0" y="0"/>
                  </a:moveTo>
                  <a:lnTo>
                    <a:pt x="1113057" y="0"/>
                  </a:lnTo>
                  <a:lnTo>
                    <a:pt x="1113057" y="493805"/>
                  </a:lnTo>
                  <a:lnTo>
                    <a:pt x="0" y="493805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1113057" cy="570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9791485" y="5997446"/>
            <a:ext cx="4072932" cy="1452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spc="10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EXTENSION DU PACKAGE SNOW AVEC TOLÉRANCE AUX PANNES POUR GARANTIR L'EXÉCUTION DES CALCULS MÊME EN CAs d’échec d’un worker.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7158331" y="8269475"/>
            <a:ext cx="6237908" cy="1874918"/>
            <a:chOff x="0" y="0"/>
            <a:chExt cx="1642906" cy="49380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642906" cy="493805"/>
            </a:xfrm>
            <a:custGeom>
              <a:avLst/>
              <a:gdLst/>
              <a:ahLst/>
              <a:cxnLst/>
              <a:rect l="l" t="t" r="r" b="b"/>
              <a:pathLst>
                <a:path w="1642906" h="493805">
                  <a:moveTo>
                    <a:pt x="0" y="0"/>
                  </a:moveTo>
                  <a:lnTo>
                    <a:pt x="1642906" y="0"/>
                  </a:lnTo>
                  <a:lnTo>
                    <a:pt x="1642906" y="493805"/>
                  </a:lnTo>
                  <a:lnTo>
                    <a:pt x="0" y="493805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76200"/>
              <a:ext cx="1642906" cy="570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7684110" y="8320038"/>
            <a:ext cx="5449207" cy="182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spc="10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MESURE FACILEMENT LE TEMPS D'EXÉCUTION D’UNE TÂche.</a:t>
            </a:r>
          </a:p>
          <a:p>
            <a:pPr marL="367031" lvl="1" indent="-183515" algn="just">
              <a:lnSpc>
                <a:spcPts val="2975"/>
              </a:lnSpc>
              <a:buFont typeface="Arial"/>
              <a:buChar char="•"/>
            </a:pPr>
            <a:r>
              <a:rPr lang="en-US" sz="1700" spc="10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tic() et toc() : Lance et arrête un chronomètre pour mesurer le temps d'exécution d'un bloc de code.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4561132" y="8671031"/>
            <a:ext cx="3222878" cy="831639"/>
            <a:chOff x="0" y="0"/>
            <a:chExt cx="848824" cy="21903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48824" cy="219032"/>
            </a:xfrm>
            <a:custGeom>
              <a:avLst/>
              <a:gdLst/>
              <a:ahLst/>
              <a:cxnLst/>
              <a:rect l="l" t="t" r="r" b="b"/>
              <a:pathLst>
                <a:path w="848824" h="219032">
                  <a:moveTo>
                    <a:pt x="0" y="0"/>
                  </a:moveTo>
                  <a:lnTo>
                    <a:pt x="848824" y="0"/>
                  </a:lnTo>
                  <a:lnTo>
                    <a:pt x="848824" y="219032"/>
                  </a:lnTo>
                  <a:lnTo>
                    <a:pt x="0" y="219032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76200"/>
              <a:ext cx="848824" cy="295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4663029" y="8678836"/>
            <a:ext cx="3019085" cy="62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7"/>
              </a:lnSpc>
            </a:pPr>
            <a:r>
              <a:rPr lang="en-US" sz="3547" spc="486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Tictoc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7707497" y="9745863"/>
            <a:ext cx="580503" cy="541137"/>
            <a:chOff x="0" y="0"/>
            <a:chExt cx="290975" cy="27124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90975" cy="271243"/>
            </a:xfrm>
            <a:custGeom>
              <a:avLst/>
              <a:gdLst/>
              <a:ahLst/>
              <a:cxnLst/>
              <a:rect l="l" t="t" r="r" b="b"/>
              <a:pathLst>
                <a:path w="290975" h="271243">
                  <a:moveTo>
                    <a:pt x="0" y="0"/>
                  </a:moveTo>
                  <a:lnTo>
                    <a:pt x="290975" y="0"/>
                  </a:lnTo>
                  <a:lnTo>
                    <a:pt x="290975" y="271243"/>
                  </a:lnTo>
                  <a:lnTo>
                    <a:pt x="0" y="271243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76200"/>
              <a:ext cx="290975" cy="347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7707497" y="9826722"/>
            <a:ext cx="531659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47884" y="497539"/>
            <a:ext cx="16306796" cy="13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5- Mesure de performance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92445" y="9809329"/>
            <a:ext cx="41767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15001" y="2397543"/>
            <a:ext cx="3072083" cy="717603"/>
            <a:chOff x="0" y="0"/>
            <a:chExt cx="4096111" cy="95680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096111" cy="956804"/>
              <a:chOff x="0" y="0"/>
              <a:chExt cx="809108" cy="1889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09108" cy="188998"/>
              </a:xfrm>
              <a:custGeom>
                <a:avLst/>
                <a:gdLst/>
                <a:ahLst/>
                <a:cxnLst/>
                <a:rect l="l" t="t" r="r" b="b"/>
                <a:pathLst>
                  <a:path w="809108" h="188998">
                    <a:moveTo>
                      <a:pt x="0" y="0"/>
                    </a:moveTo>
                    <a:lnTo>
                      <a:pt x="809108" y="0"/>
                    </a:lnTo>
                    <a:lnTo>
                      <a:pt x="809108" y="188998"/>
                    </a:lnTo>
                    <a:lnTo>
                      <a:pt x="0" y="188998"/>
                    </a:lnTo>
                    <a:close/>
                  </a:path>
                </a:pathLst>
              </a:custGeom>
              <a:solidFill>
                <a:srgbClr val="DFC6B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809108" cy="2651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-133350"/>
              <a:ext cx="4096111" cy="1090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47"/>
                </a:lnSpc>
                <a:spcBef>
                  <a:spcPct val="0"/>
                </a:spcBef>
              </a:pPr>
              <a:r>
                <a:rPr lang="en-US" sz="4747" b="1" spc="356">
                  <a:solidFill>
                    <a:srgbClr val="000000"/>
                  </a:solidFill>
                  <a:latin typeface="Yanone Kaffeesatz Bold"/>
                  <a:ea typeface="Yanone Kaffeesatz Bold"/>
                  <a:cs typeface="Yanone Kaffeesatz Bold"/>
                  <a:sym typeface="Yanone Kaffeesatz Bold"/>
                </a:rPr>
                <a:t>SpeedUp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56063" y="3277071"/>
            <a:ext cx="6989958" cy="3133585"/>
            <a:chOff x="0" y="0"/>
            <a:chExt cx="1840977" cy="8253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40977" cy="825306"/>
            </a:xfrm>
            <a:custGeom>
              <a:avLst/>
              <a:gdLst/>
              <a:ahLst/>
              <a:cxnLst/>
              <a:rect l="l" t="t" r="r" b="b"/>
              <a:pathLst>
                <a:path w="1840977" h="825306">
                  <a:moveTo>
                    <a:pt x="0" y="0"/>
                  </a:moveTo>
                  <a:lnTo>
                    <a:pt x="1840977" y="0"/>
                  </a:lnTo>
                  <a:lnTo>
                    <a:pt x="1840977" y="825306"/>
                  </a:lnTo>
                  <a:lnTo>
                    <a:pt x="0" y="825306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840977" cy="891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67031" lvl="1" indent="-183515" algn="just">
                <a:lnSpc>
                  <a:spcPts val="2720"/>
                </a:lnSpc>
                <a:buFont typeface="Arial"/>
                <a:buChar char="•"/>
              </a:pPr>
              <a:r>
                <a:rPr lang="en-US" sz="1700" b="1" spc="30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Usage</a:t>
              </a:r>
              <a:r>
                <a:rPr lang="en-US" sz="1700" spc="30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Evalue le gain de temps en parallèle vs séquentiel</a:t>
              </a:r>
            </a:p>
            <a:p>
              <a:pPr marL="367031" lvl="1" indent="-183515" algn="just">
                <a:lnSpc>
                  <a:spcPts val="2720"/>
                </a:lnSpc>
                <a:buFont typeface="Arial"/>
                <a:buChar char="•"/>
              </a:pPr>
              <a:r>
                <a:rPr lang="en-US" sz="1700" b="1" spc="30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Formule</a:t>
              </a:r>
              <a:r>
                <a:rPr lang="en-US" sz="1700" spc="30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: </a:t>
              </a:r>
            </a:p>
            <a:p>
              <a:pPr algn="ctr">
                <a:lnSpc>
                  <a:spcPts val="2720"/>
                </a:lnSpc>
              </a:pPr>
              <a:r>
                <a:rPr lang="en-US" sz="1700" spc="30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(Temps parallèle/Temps séquentiel)</a:t>
              </a:r>
            </a:p>
            <a:p>
              <a:pPr marL="367031" lvl="1" indent="-183515" algn="just">
                <a:lnSpc>
                  <a:spcPts val="2720"/>
                </a:lnSpc>
                <a:buFont typeface="Arial"/>
                <a:buChar char="•"/>
              </a:pPr>
              <a:r>
                <a:rPr lang="en-US" sz="1700" b="1" spc="30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Interprétation :</a:t>
              </a:r>
              <a:r>
                <a:rPr lang="en-US" sz="1700" spc="30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  <a:p>
              <a:pPr marL="734061" lvl="2" indent="-244687" algn="just">
                <a:lnSpc>
                  <a:spcPts val="2720"/>
                </a:lnSpc>
                <a:buFont typeface="Arial"/>
                <a:buChar char="⚬"/>
              </a:pPr>
              <a:r>
                <a:rPr lang="en-US" sz="1700" spc="30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Speedup &lt; 1 alors overhead plus élevé que le gain</a:t>
              </a:r>
            </a:p>
            <a:p>
              <a:pPr marL="734061" lvl="2" indent="-244687" algn="just">
                <a:lnSpc>
                  <a:spcPts val="2720"/>
                </a:lnSpc>
                <a:buFont typeface="Arial"/>
                <a:buChar char="⚬"/>
              </a:pPr>
              <a:r>
                <a:rPr lang="en-US" sz="1700" spc="30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Speedup &gt; 1 alors le parallélisme et avantageux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741389" y="2397543"/>
            <a:ext cx="3072083" cy="717603"/>
            <a:chOff x="0" y="0"/>
            <a:chExt cx="4096111" cy="95680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096111" cy="956804"/>
              <a:chOff x="0" y="0"/>
              <a:chExt cx="809108" cy="18899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09108" cy="188998"/>
              </a:xfrm>
              <a:custGeom>
                <a:avLst/>
                <a:gdLst/>
                <a:ahLst/>
                <a:cxnLst/>
                <a:rect l="l" t="t" r="r" b="b"/>
                <a:pathLst>
                  <a:path w="809108" h="188998">
                    <a:moveTo>
                      <a:pt x="0" y="0"/>
                    </a:moveTo>
                    <a:lnTo>
                      <a:pt x="809108" y="0"/>
                    </a:lnTo>
                    <a:lnTo>
                      <a:pt x="809108" y="188998"/>
                    </a:lnTo>
                    <a:lnTo>
                      <a:pt x="0" y="188998"/>
                    </a:lnTo>
                    <a:close/>
                  </a:path>
                </a:pathLst>
              </a:custGeom>
              <a:solidFill>
                <a:srgbClr val="DFC6B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76200"/>
                <a:ext cx="809108" cy="2651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-133350"/>
              <a:ext cx="4096111" cy="1090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47"/>
                </a:lnSpc>
                <a:spcBef>
                  <a:spcPct val="0"/>
                </a:spcBef>
              </a:pPr>
              <a:r>
                <a:rPr lang="en-US" sz="4747" b="1" spc="356">
                  <a:solidFill>
                    <a:srgbClr val="000000"/>
                  </a:solidFill>
                  <a:latin typeface="Yanone Kaffeesatz Bold"/>
                  <a:ea typeface="Yanone Kaffeesatz Bold"/>
                  <a:cs typeface="Yanone Kaffeesatz Bold"/>
                  <a:sym typeface="Yanone Kaffeesatz Bold"/>
                </a:rPr>
                <a:t>Efficacité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84246" y="3306719"/>
            <a:ext cx="7386368" cy="3074289"/>
            <a:chOff x="0" y="0"/>
            <a:chExt cx="1945381" cy="80968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45381" cy="809689"/>
            </a:xfrm>
            <a:custGeom>
              <a:avLst/>
              <a:gdLst/>
              <a:ahLst/>
              <a:cxnLst/>
              <a:rect l="l" t="t" r="r" b="b"/>
              <a:pathLst>
                <a:path w="1945381" h="809689">
                  <a:moveTo>
                    <a:pt x="0" y="0"/>
                  </a:moveTo>
                  <a:lnTo>
                    <a:pt x="1945381" y="0"/>
                  </a:lnTo>
                  <a:lnTo>
                    <a:pt x="1945381" y="809689"/>
                  </a:lnTo>
                  <a:lnTo>
                    <a:pt x="0" y="809689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945381" cy="87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88620" lvl="1" indent="-194310" algn="just">
                <a:lnSpc>
                  <a:spcPts val="2880"/>
                </a:lnSpc>
                <a:buFont typeface="Arial"/>
                <a:buChar char="•"/>
              </a:pPr>
              <a:r>
                <a:rPr lang="en-US" sz="1800" b="1" spc="327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Usage :</a:t>
              </a:r>
              <a:r>
                <a:rPr lang="en-US" sz="1800" spc="327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Mesure le travail accompli par un cœur</a:t>
              </a:r>
            </a:p>
            <a:p>
              <a:pPr marL="388620" lvl="1" indent="-194310" algn="just">
                <a:lnSpc>
                  <a:spcPts val="2880"/>
                </a:lnSpc>
                <a:buFont typeface="Arial"/>
                <a:buChar char="•"/>
              </a:pPr>
              <a:r>
                <a:rPr lang="en-US" sz="1800" b="1" spc="327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Formule</a:t>
              </a:r>
              <a:r>
                <a:rPr lang="en-US" sz="1800" spc="327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: </a:t>
              </a:r>
            </a:p>
            <a:p>
              <a:pPr algn="ctr">
                <a:lnSpc>
                  <a:spcPts val="2880"/>
                </a:lnSpc>
              </a:pPr>
              <a:r>
                <a:rPr lang="en-US" sz="1800" spc="327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(Speedup/Nombre de cœur)</a:t>
              </a:r>
            </a:p>
            <a:p>
              <a:pPr marL="388620" lvl="1" indent="-194310" algn="just">
                <a:lnSpc>
                  <a:spcPts val="2880"/>
                </a:lnSpc>
                <a:buFont typeface="Arial"/>
                <a:buChar char="•"/>
              </a:pPr>
              <a:r>
                <a:rPr lang="en-US" sz="1800" spc="327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Augmenter le nombre de cœurs n’améliore pas toujours proportionnellement les performances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78959" y="8175906"/>
            <a:ext cx="3072083" cy="717603"/>
            <a:chOff x="0" y="0"/>
            <a:chExt cx="4096111" cy="95680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096111" cy="956804"/>
              <a:chOff x="0" y="0"/>
              <a:chExt cx="809108" cy="18899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09108" cy="188998"/>
              </a:xfrm>
              <a:custGeom>
                <a:avLst/>
                <a:gdLst/>
                <a:ahLst/>
                <a:cxnLst/>
                <a:rect l="l" t="t" r="r" b="b"/>
                <a:pathLst>
                  <a:path w="809108" h="188998">
                    <a:moveTo>
                      <a:pt x="0" y="0"/>
                    </a:moveTo>
                    <a:lnTo>
                      <a:pt x="809108" y="0"/>
                    </a:lnTo>
                    <a:lnTo>
                      <a:pt x="809108" y="188998"/>
                    </a:lnTo>
                    <a:lnTo>
                      <a:pt x="0" y="188998"/>
                    </a:lnTo>
                    <a:close/>
                  </a:path>
                </a:pathLst>
              </a:custGeom>
              <a:solidFill>
                <a:srgbClr val="DFC6B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76200"/>
                <a:ext cx="809108" cy="2651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-133350"/>
              <a:ext cx="4096111" cy="1090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47"/>
                </a:lnSpc>
                <a:spcBef>
                  <a:spcPct val="0"/>
                </a:spcBef>
              </a:pPr>
              <a:r>
                <a:rPr lang="en-US" sz="4747" b="1" spc="356">
                  <a:solidFill>
                    <a:srgbClr val="000000"/>
                  </a:solidFill>
                  <a:latin typeface="Yanone Kaffeesatz Bold"/>
                  <a:ea typeface="Yanone Kaffeesatz Bold"/>
                  <a:cs typeface="Yanone Kaffeesatz Bold"/>
                  <a:sym typeface="Yanone Kaffeesatz Bold"/>
                </a:rPr>
                <a:t>Scalabilité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404247" y="7278506"/>
            <a:ext cx="11566368" cy="2512403"/>
            <a:chOff x="0" y="0"/>
            <a:chExt cx="3046286" cy="66170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046286" cy="661703"/>
            </a:xfrm>
            <a:custGeom>
              <a:avLst/>
              <a:gdLst/>
              <a:ahLst/>
              <a:cxnLst/>
              <a:rect l="l" t="t" r="r" b="b"/>
              <a:pathLst>
                <a:path w="3046286" h="661703">
                  <a:moveTo>
                    <a:pt x="0" y="0"/>
                  </a:moveTo>
                  <a:lnTo>
                    <a:pt x="3046286" y="0"/>
                  </a:lnTo>
                  <a:lnTo>
                    <a:pt x="3046286" y="661703"/>
                  </a:lnTo>
                  <a:lnTo>
                    <a:pt x="0" y="661703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3046286" cy="728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67031" lvl="1" indent="-183515" algn="just">
                <a:lnSpc>
                  <a:spcPts val="2720"/>
                </a:lnSpc>
                <a:buFont typeface="Arial"/>
                <a:buChar char="•"/>
              </a:pPr>
              <a:r>
                <a:rPr lang="en-US" sz="1700" b="1" spc="30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Usage :</a:t>
              </a:r>
              <a:r>
                <a:rPr lang="en-US" sz="1700" spc="30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mesure la capacité d’un programme à maintenir ou améliorer ses performances lorsque l’on augmente le nombre de coeurs, la taille des données ou les ressources mémoires</a:t>
              </a:r>
            </a:p>
            <a:p>
              <a:pPr marL="367031" lvl="1" indent="-183515" algn="just">
                <a:lnSpc>
                  <a:spcPts val="2720"/>
                </a:lnSpc>
                <a:buFont typeface="Arial"/>
                <a:buChar char="•"/>
              </a:pPr>
              <a:r>
                <a:rPr lang="en-US" sz="1700" b="1" spc="30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Haute scalabilité :</a:t>
              </a:r>
              <a:r>
                <a:rPr lang="en-US" sz="1700" spc="30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Les performances s’améliorent presque proportionnellement à l’ajout de ressources (cœurs, données, mémoire).</a:t>
              </a:r>
            </a:p>
            <a:p>
              <a:pPr marL="367031" lvl="1" indent="-183515" algn="just">
                <a:lnSpc>
                  <a:spcPts val="2720"/>
                </a:lnSpc>
                <a:buFont typeface="Arial"/>
                <a:buChar char="•"/>
              </a:pPr>
              <a:r>
                <a:rPr lang="en-US" sz="1700" b="1" spc="30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Basse scalabilité : </a:t>
              </a:r>
              <a:r>
                <a:rPr lang="en-US" sz="1700" spc="30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À partir d’un certain seuil, ajouter des ressources ne produit plus de gain, voire peut ralentir l’exécution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7707497" y="9745863"/>
            <a:ext cx="580503" cy="541137"/>
            <a:chOff x="0" y="0"/>
            <a:chExt cx="290975" cy="2712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90975" cy="271243"/>
            </a:xfrm>
            <a:custGeom>
              <a:avLst/>
              <a:gdLst/>
              <a:ahLst/>
              <a:cxnLst/>
              <a:rect l="l" t="t" r="r" b="b"/>
              <a:pathLst>
                <a:path w="290975" h="271243">
                  <a:moveTo>
                    <a:pt x="0" y="0"/>
                  </a:moveTo>
                  <a:lnTo>
                    <a:pt x="290975" y="0"/>
                  </a:lnTo>
                  <a:lnTo>
                    <a:pt x="290975" y="271243"/>
                  </a:lnTo>
                  <a:lnTo>
                    <a:pt x="0" y="271243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290975" cy="347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7707497" y="9826722"/>
            <a:ext cx="531659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3408" y="530105"/>
            <a:ext cx="17725748" cy="137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6- Problèmes courants et bonnes pratiques (1/2)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6261" y="3608983"/>
            <a:ext cx="5112460" cy="579600"/>
            <a:chOff x="0" y="0"/>
            <a:chExt cx="1346491" cy="1526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6491" cy="152652"/>
            </a:xfrm>
            <a:custGeom>
              <a:avLst/>
              <a:gdLst/>
              <a:ahLst/>
              <a:cxnLst/>
              <a:rect l="l" t="t" r="r" b="b"/>
              <a:pathLst>
                <a:path w="1346491" h="152652">
                  <a:moveTo>
                    <a:pt x="0" y="0"/>
                  </a:moveTo>
                  <a:lnTo>
                    <a:pt x="1346491" y="0"/>
                  </a:lnTo>
                  <a:lnTo>
                    <a:pt x="1346491" y="152652"/>
                  </a:lnTo>
                  <a:lnTo>
                    <a:pt x="0" y="152652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346491" cy="228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74320" y="3608983"/>
            <a:ext cx="5112460" cy="579600"/>
            <a:chOff x="0" y="0"/>
            <a:chExt cx="1346491" cy="1526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6491" cy="152652"/>
            </a:xfrm>
            <a:custGeom>
              <a:avLst/>
              <a:gdLst/>
              <a:ahLst/>
              <a:cxnLst/>
              <a:rect l="l" t="t" r="r" b="b"/>
              <a:pathLst>
                <a:path w="1346491" h="152652">
                  <a:moveTo>
                    <a:pt x="0" y="0"/>
                  </a:moveTo>
                  <a:lnTo>
                    <a:pt x="1346491" y="0"/>
                  </a:lnTo>
                  <a:lnTo>
                    <a:pt x="1346491" y="152652"/>
                  </a:lnTo>
                  <a:lnTo>
                    <a:pt x="0" y="152652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346491" cy="228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49997" y="3608983"/>
            <a:ext cx="5112460" cy="656183"/>
            <a:chOff x="0" y="0"/>
            <a:chExt cx="1346491" cy="1728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6491" cy="172822"/>
            </a:xfrm>
            <a:custGeom>
              <a:avLst/>
              <a:gdLst/>
              <a:ahLst/>
              <a:cxnLst/>
              <a:rect l="l" t="t" r="r" b="b"/>
              <a:pathLst>
                <a:path w="1346491" h="172822">
                  <a:moveTo>
                    <a:pt x="0" y="0"/>
                  </a:moveTo>
                  <a:lnTo>
                    <a:pt x="1346491" y="0"/>
                  </a:lnTo>
                  <a:lnTo>
                    <a:pt x="1346491" y="172822"/>
                  </a:lnTo>
                  <a:lnTo>
                    <a:pt x="0" y="172822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346491" cy="249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46261" y="3647894"/>
            <a:ext cx="5112460" cy="61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7"/>
              </a:lnSpc>
              <a:spcBef>
                <a:spcPct val="0"/>
              </a:spcBef>
            </a:pPr>
            <a:r>
              <a:rPr lang="en-US" sz="3447" b="1" spc="258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SURCHARGE MÉMOIRE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74320" y="3657419"/>
            <a:ext cx="5112460" cy="62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7"/>
              </a:lnSpc>
              <a:spcBef>
                <a:spcPct val="0"/>
              </a:spcBef>
            </a:pPr>
            <a:r>
              <a:rPr lang="en-US" sz="3547" b="1" spc="266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SECURITE DES DONNEES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49997" y="3647894"/>
            <a:ext cx="5112460" cy="61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7"/>
              </a:lnSpc>
              <a:spcBef>
                <a:spcPct val="0"/>
              </a:spcBef>
            </a:pPr>
            <a:r>
              <a:rPr lang="en-US" sz="3447" b="1" spc="258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TEMPS DE COMMUNICATION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6261" y="4188583"/>
            <a:ext cx="5112460" cy="4861240"/>
            <a:chOff x="0" y="0"/>
            <a:chExt cx="1346491" cy="12803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6491" cy="1280327"/>
            </a:xfrm>
            <a:custGeom>
              <a:avLst/>
              <a:gdLst/>
              <a:ahLst/>
              <a:cxnLst/>
              <a:rect l="l" t="t" r="r" b="b"/>
              <a:pathLst>
                <a:path w="1346491" h="1280327">
                  <a:moveTo>
                    <a:pt x="0" y="0"/>
                  </a:moveTo>
                  <a:lnTo>
                    <a:pt x="1346491" y="0"/>
                  </a:lnTo>
                  <a:lnTo>
                    <a:pt x="1346491" y="1280327"/>
                  </a:lnTo>
                  <a:lnTo>
                    <a:pt x="0" y="1280327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1346491" cy="1356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74320" y="4188583"/>
            <a:ext cx="5112460" cy="4861240"/>
            <a:chOff x="0" y="0"/>
            <a:chExt cx="1346491" cy="1280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46491" cy="1280327"/>
            </a:xfrm>
            <a:custGeom>
              <a:avLst/>
              <a:gdLst/>
              <a:ahLst/>
              <a:cxnLst/>
              <a:rect l="l" t="t" r="r" b="b"/>
              <a:pathLst>
                <a:path w="1346491" h="1280327">
                  <a:moveTo>
                    <a:pt x="0" y="0"/>
                  </a:moveTo>
                  <a:lnTo>
                    <a:pt x="1346491" y="0"/>
                  </a:lnTo>
                  <a:lnTo>
                    <a:pt x="1346491" y="1280327"/>
                  </a:lnTo>
                  <a:lnTo>
                    <a:pt x="0" y="1280327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1346491" cy="1356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49997" y="4188583"/>
            <a:ext cx="5112460" cy="4861240"/>
            <a:chOff x="0" y="0"/>
            <a:chExt cx="1346491" cy="128032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46491" cy="1280327"/>
            </a:xfrm>
            <a:custGeom>
              <a:avLst/>
              <a:gdLst/>
              <a:ahLst/>
              <a:cxnLst/>
              <a:rect l="l" t="t" r="r" b="b"/>
              <a:pathLst>
                <a:path w="1346491" h="1280327">
                  <a:moveTo>
                    <a:pt x="0" y="0"/>
                  </a:moveTo>
                  <a:lnTo>
                    <a:pt x="1346491" y="0"/>
                  </a:lnTo>
                  <a:lnTo>
                    <a:pt x="1346491" y="1280327"/>
                  </a:lnTo>
                  <a:lnTo>
                    <a:pt x="0" y="1280327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346491" cy="1356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01220" y="4382709"/>
            <a:ext cx="5089412" cy="426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just">
              <a:lnSpc>
                <a:spcPts val="3149"/>
              </a:lnSpc>
              <a:buFont typeface="Arial"/>
              <a:buChar char="•"/>
            </a:pPr>
            <a:r>
              <a:rPr lang="en-US" sz="1799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L’exécution parallèle peut consommer beaucoup de mémoire, surtout si chaque processus crée une copie des données. Pour éviter cela: </a:t>
            </a:r>
          </a:p>
          <a:p>
            <a:pPr marL="777237" lvl="2" indent="-259079" algn="just">
              <a:lnSpc>
                <a:spcPts val="3149"/>
              </a:lnSpc>
              <a:buFont typeface="Arial"/>
              <a:buChar char="⚬"/>
            </a:pPr>
            <a:r>
              <a:rPr lang="en-US" sz="1799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Utiliser des structures de données optimisées (data.table plutôt que data.frame).</a:t>
            </a:r>
          </a:p>
          <a:p>
            <a:pPr marL="777237" lvl="2" indent="-259079" algn="just">
              <a:lnSpc>
                <a:spcPts val="3149"/>
              </a:lnSpc>
              <a:buFont typeface="Arial"/>
              <a:buChar char="⚬"/>
            </a:pPr>
            <a:r>
              <a:rPr lang="en-US" sz="1799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Éviter les copies inutiles en utilisant des références lorsque possible.</a:t>
            </a:r>
          </a:p>
          <a:p>
            <a:pPr marL="777237" lvl="2" indent="-259079" algn="just">
              <a:lnSpc>
                <a:spcPts val="3149"/>
              </a:lnSpc>
              <a:buFont typeface="Arial"/>
              <a:buChar char="⚬"/>
            </a:pPr>
            <a:r>
              <a:rPr lang="en-US" sz="1799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Fermer les processus inutilisés avec stopCluster().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49997" y="5173563"/>
            <a:ext cx="5112460" cy="231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just">
              <a:lnSpc>
                <a:spcPts val="3149"/>
              </a:lnSpc>
              <a:buFont typeface="Arial"/>
              <a:buChar char="•"/>
            </a:pPr>
            <a:r>
              <a:rPr lang="en-US" sz="1799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L’envoi et la réception des données entre les processus peuvent ralentir le calcul parallèle. Pour optimiser :</a:t>
            </a:r>
          </a:p>
          <a:p>
            <a:pPr marL="777237" lvl="2" indent="-259079" algn="just">
              <a:lnSpc>
                <a:spcPts val="3149"/>
              </a:lnSpc>
              <a:buFont typeface="Arial"/>
              <a:buChar char="⚬"/>
            </a:pPr>
            <a:r>
              <a:rPr lang="en-US" sz="1799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Privilégier les calculs indépendants qui nécessitent peu de communication.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6585" y="4634192"/>
            <a:ext cx="4307930" cy="387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just">
              <a:lnSpc>
                <a:spcPts val="3149"/>
              </a:lnSpc>
              <a:buFont typeface="Arial"/>
              <a:buChar char="•"/>
            </a:pPr>
            <a:r>
              <a:rPr lang="en-US" sz="1799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Dans un environnement distribué, il faut sécuriser les échanges de données pour éviter les pertes ou les corruptions. Pour cela :</a:t>
            </a:r>
          </a:p>
          <a:p>
            <a:pPr marL="777237" lvl="2" indent="-259079" algn="just">
              <a:lnSpc>
                <a:spcPts val="3149"/>
              </a:lnSpc>
              <a:buFont typeface="Arial"/>
              <a:buChar char="⚬"/>
            </a:pPr>
            <a:r>
              <a:rPr lang="en-US" sz="1799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Utiliser des protocoles sécurisés comme SSH pour les connexions réseau.</a:t>
            </a:r>
          </a:p>
          <a:p>
            <a:pPr marL="777237" lvl="2" indent="-259079" algn="just">
              <a:lnSpc>
                <a:spcPts val="3149"/>
              </a:lnSpc>
              <a:buFont typeface="Arial"/>
              <a:buChar char="⚬"/>
            </a:pPr>
            <a:r>
              <a:rPr lang="en-US" sz="1799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Sauvegarder régulièrement les résultats intermédiaires.</a:t>
            </a:r>
          </a:p>
          <a:p>
            <a:pPr algn="just">
              <a:lnSpc>
                <a:spcPts val="3149"/>
              </a:lnSpc>
            </a:pPr>
            <a:endParaRPr lang="en-US" sz="1799" spc="16">
              <a:solidFill>
                <a:srgbClr val="343434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732049" y="2181157"/>
            <a:ext cx="7698037" cy="980151"/>
            <a:chOff x="0" y="0"/>
            <a:chExt cx="10264049" cy="1306868"/>
          </a:xfrm>
        </p:grpSpPr>
        <p:grpSp>
          <p:nvGrpSpPr>
            <p:cNvPr id="32" name="Group 32"/>
            <p:cNvGrpSpPr/>
            <p:nvPr/>
          </p:nvGrpSpPr>
          <p:grpSpPr>
            <a:xfrm>
              <a:off x="1449654" y="0"/>
              <a:ext cx="7364742" cy="703033"/>
              <a:chOff x="0" y="0"/>
              <a:chExt cx="7698757" cy="73491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98757" cy="734918"/>
              </a:xfrm>
              <a:custGeom>
                <a:avLst/>
                <a:gdLst/>
                <a:ahLst/>
                <a:cxnLst/>
                <a:rect l="l" t="t" r="r" b="b"/>
                <a:pathLst>
                  <a:path w="7698757" h="734918">
                    <a:moveTo>
                      <a:pt x="0" y="0"/>
                    </a:moveTo>
                    <a:lnTo>
                      <a:pt x="7698757" y="0"/>
                    </a:lnTo>
                    <a:lnTo>
                      <a:pt x="7698757" y="734918"/>
                    </a:lnTo>
                    <a:lnTo>
                      <a:pt x="0" y="734918"/>
                    </a:lnTo>
                    <a:close/>
                  </a:path>
                </a:pathLst>
              </a:custGeom>
              <a:solidFill>
                <a:srgbClr val="DFC6B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76200"/>
                <a:ext cx="7698757" cy="81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62726"/>
              <a:ext cx="10264049" cy="1369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51"/>
                </a:lnSpc>
                <a:spcBef>
                  <a:spcPct val="0"/>
                </a:spcBef>
              </a:pPr>
              <a:r>
                <a:rPr lang="en-US" sz="5965" spc="530">
                  <a:solidFill>
                    <a:srgbClr val="000000"/>
                  </a:solidFill>
                  <a:latin typeface="Yanone Kaffeesatz"/>
                  <a:ea typeface="Yanone Kaffeesatz"/>
                  <a:cs typeface="Yanone Kaffeesatz"/>
                  <a:sym typeface="Yanone Kaffeesatz"/>
                </a:rPr>
                <a:t>Problèmes courants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707497" y="9745863"/>
            <a:ext cx="580503" cy="541137"/>
            <a:chOff x="0" y="0"/>
            <a:chExt cx="290975" cy="27124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90975" cy="271243"/>
            </a:xfrm>
            <a:custGeom>
              <a:avLst/>
              <a:gdLst/>
              <a:ahLst/>
              <a:cxnLst/>
              <a:rect l="l" t="t" r="r" b="b"/>
              <a:pathLst>
                <a:path w="290975" h="271243">
                  <a:moveTo>
                    <a:pt x="0" y="0"/>
                  </a:moveTo>
                  <a:lnTo>
                    <a:pt x="290975" y="0"/>
                  </a:lnTo>
                  <a:lnTo>
                    <a:pt x="290975" y="271243"/>
                  </a:lnTo>
                  <a:lnTo>
                    <a:pt x="0" y="271243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290975" cy="347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7707497" y="9826722"/>
            <a:ext cx="531659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732049" y="2181157"/>
            <a:ext cx="7698037" cy="980151"/>
            <a:chOff x="0" y="0"/>
            <a:chExt cx="10264049" cy="1306868"/>
          </a:xfrm>
        </p:grpSpPr>
        <p:grpSp>
          <p:nvGrpSpPr>
            <p:cNvPr id="7" name="Group 7"/>
            <p:cNvGrpSpPr/>
            <p:nvPr/>
          </p:nvGrpSpPr>
          <p:grpSpPr>
            <a:xfrm>
              <a:off x="1449654" y="0"/>
              <a:ext cx="7364742" cy="703033"/>
              <a:chOff x="0" y="0"/>
              <a:chExt cx="7698757" cy="73491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698757" cy="734918"/>
              </a:xfrm>
              <a:custGeom>
                <a:avLst/>
                <a:gdLst/>
                <a:ahLst/>
                <a:cxnLst/>
                <a:rect l="l" t="t" r="r" b="b"/>
                <a:pathLst>
                  <a:path w="7698757" h="734918">
                    <a:moveTo>
                      <a:pt x="0" y="0"/>
                    </a:moveTo>
                    <a:lnTo>
                      <a:pt x="7698757" y="0"/>
                    </a:lnTo>
                    <a:lnTo>
                      <a:pt x="7698757" y="734918"/>
                    </a:lnTo>
                    <a:lnTo>
                      <a:pt x="0" y="734918"/>
                    </a:lnTo>
                    <a:close/>
                  </a:path>
                </a:pathLst>
              </a:custGeom>
              <a:solidFill>
                <a:srgbClr val="DFC6B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76200"/>
                <a:ext cx="7698757" cy="81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-62726"/>
              <a:ext cx="10264049" cy="1369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51"/>
                </a:lnSpc>
                <a:spcBef>
                  <a:spcPct val="0"/>
                </a:spcBef>
              </a:pPr>
              <a:r>
                <a:rPr lang="en-US" sz="5965" spc="530">
                  <a:solidFill>
                    <a:srgbClr val="000000"/>
                  </a:solidFill>
                  <a:latin typeface="Yanone Kaffeesatz"/>
                  <a:ea typeface="Yanone Kaffeesatz"/>
                  <a:cs typeface="Yanone Kaffeesatz"/>
                  <a:sym typeface="Yanone Kaffeesatz"/>
                </a:rPr>
                <a:t>Bonnes pratiques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7752" y="4818081"/>
            <a:ext cx="7858018" cy="2000251"/>
            <a:chOff x="0" y="0"/>
            <a:chExt cx="2069601" cy="5268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69601" cy="526815"/>
            </a:xfrm>
            <a:custGeom>
              <a:avLst/>
              <a:gdLst/>
              <a:ahLst/>
              <a:cxnLst/>
              <a:rect l="l" t="t" r="r" b="b"/>
              <a:pathLst>
                <a:path w="2069601" h="526815">
                  <a:moveTo>
                    <a:pt x="0" y="0"/>
                  </a:moveTo>
                  <a:lnTo>
                    <a:pt x="2069601" y="0"/>
                  </a:lnTo>
                  <a:lnTo>
                    <a:pt x="2069601" y="526815"/>
                  </a:lnTo>
                  <a:lnTo>
                    <a:pt x="0" y="526815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069601" cy="603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835567"/>
            <a:ext cx="1262058" cy="665996"/>
            <a:chOff x="0" y="0"/>
            <a:chExt cx="526185" cy="2776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4767" y="3611991"/>
            <a:ext cx="669924" cy="592191"/>
            <a:chOff x="0" y="0"/>
            <a:chExt cx="279308" cy="2469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88088" y="3748069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2" y="0"/>
                </a:lnTo>
                <a:lnTo>
                  <a:pt x="343282" y="330799"/>
                </a:lnTo>
                <a:lnTo>
                  <a:pt x="0" y="330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290758" y="3814324"/>
            <a:ext cx="6924307" cy="65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0"/>
              </a:lnSpc>
            </a:pPr>
            <a:r>
              <a:rPr lang="en-US" sz="3928" spc="192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Ne pas paralléliser des tâches légères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7539" y="4963526"/>
            <a:ext cx="8157313" cy="197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9"/>
              </a:lnSpc>
            </a:pPr>
            <a:r>
              <a:rPr lang="en-US" sz="1999" spc="17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Si une tâche s’exécute très rapidement en mode séquentiel, la surcharge liée à la gestion des processus parallèles peut rendre l’exécution plus lente que prévue. Toujours comparer le temps d’exécution avant et après la parallélisation.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918982" y="4818081"/>
            <a:ext cx="7858018" cy="2000251"/>
            <a:chOff x="0" y="0"/>
            <a:chExt cx="2069601" cy="5268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69601" cy="526815"/>
            </a:xfrm>
            <a:custGeom>
              <a:avLst/>
              <a:gdLst/>
              <a:ahLst/>
              <a:cxnLst/>
              <a:rect l="l" t="t" r="r" b="b"/>
              <a:pathLst>
                <a:path w="2069601" h="526815">
                  <a:moveTo>
                    <a:pt x="0" y="0"/>
                  </a:moveTo>
                  <a:lnTo>
                    <a:pt x="2069601" y="0"/>
                  </a:lnTo>
                  <a:lnTo>
                    <a:pt x="2069601" y="526815"/>
                  </a:lnTo>
                  <a:lnTo>
                    <a:pt x="0" y="526815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2069601" cy="603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889931" y="3835567"/>
            <a:ext cx="1262058" cy="665996"/>
            <a:chOff x="0" y="0"/>
            <a:chExt cx="526185" cy="2776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185998" y="3611991"/>
            <a:ext cx="669924" cy="592191"/>
            <a:chOff x="0" y="0"/>
            <a:chExt cx="279308" cy="2469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0349318" y="3748069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799"/>
                </a:lnTo>
                <a:lnTo>
                  <a:pt x="0" y="330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1151196" y="3561912"/>
            <a:ext cx="6924307" cy="113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928" spc="192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Bon équilibre entre nombre de cœurs et taille des tâches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18982" y="4711113"/>
            <a:ext cx="8157313" cy="24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just">
              <a:lnSpc>
                <a:spcPts val="3979"/>
              </a:lnSpc>
              <a:buFont typeface="Arial"/>
              <a:buChar char="•"/>
            </a:pPr>
            <a:r>
              <a:rPr lang="en-US" sz="1999" spc="17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Si le nombre de cœurs est trop élevé pour une petite tâche, les performances peuvent être réduites par la surcharge de gestion des processus.</a:t>
            </a:r>
          </a:p>
          <a:p>
            <a:pPr marL="431797" lvl="1" indent="-215899" algn="just">
              <a:lnSpc>
                <a:spcPts val="3979"/>
              </a:lnSpc>
              <a:buFont typeface="Arial"/>
              <a:buChar char="•"/>
            </a:pPr>
            <a:r>
              <a:rPr lang="en-US" sz="1999" spc="17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Prendre donc en compte la valeur de l’efficacité pour un choix optimal.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4822587" y="7686780"/>
            <a:ext cx="1262058" cy="665996"/>
            <a:chOff x="0" y="0"/>
            <a:chExt cx="526185" cy="27767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118655" y="7463204"/>
            <a:ext cx="669924" cy="592191"/>
            <a:chOff x="0" y="0"/>
            <a:chExt cx="279308" cy="2469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5281975" y="7599282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799"/>
                </a:lnTo>
                <a:lnTo>
                  <a:pt x="0" y="330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6084646" y="7665537"/>
            <a:ext cx="6924307" cy="65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0"/>
              </a:lnSpc>
            </a:pPr>
            <a:r>
              <a:rPr lang="en-US" sz="3928" spc="192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Bonne gestion de la mémoire et du CPU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076856" y="8515398"/>
            <a:ext cx="12939887" cy="1574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just">
              <a:lnSpc>
                <a:spcPts val="3199"/>
              </a:lnSpc>
              <a:buFont typeface="Arial"/>
              <a:buChar char="•"/>
            </a:pPr>
            <a:r>
              <a:rPr lang="en-US" sz="1999" spc="17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Éviter de stocker des objets volumineux en mémoire</a:t>
            </a:r>
          </a:p>
          <a:p>
            <a:pPr marL="431797" lvl="1" indent="-215899" algn="just">
              <a:lnSpc>
                <a:spcPts val="3199"/>
              </a:lnSpc>
              <a:buFont typeface="Arial"/>
              <a:buChar char="•"/>
            </a:pPr>
            <a:r>
              <a:rPr lang="en-US" sz="1999" spc="17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Utiliser future::plan(multisession) pour une gestion dynamique des ressources</a:t>
            </a:r>
          </a:p>
          <a:p>
            <a:pPr marL="431797" lvl="1" indent="-215899" algn="just">
              <a:lnSpc>
                <a:spcPts val="3199"/>
              </a:lnSpc>
              <a:buFont typeface="Arial"/>
              <a:buChar char="•"/>
            </a:pPr>
            <a:r>
              <a:rPr lang="en-US" sz="1999" spc="17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Surveiller l’utilisation du processeur avec htop (sur Linux) ou le Gestionnaire des tâches (sur Windows) permet d’éviter de trop charger la machine.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13408" y="530105"/>
            <a:ext cx="17725748" cy="137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6- Problèmes courants et bonnes pratiques (2/2)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7707497" y="9745863"/>
            <a:ext cx="580503" cy="541137"/>
            <a:chOff x="0" y="0"/>
            <a:chExt cx="290975" cy="27124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90975" cy="271243"/>
            </a:xfrm>
            <a:custGeom>
              <a:avLst/>
              <a:gdLst/>
              <a:ahLst/>
              <a:cxnLst/>
              <a:rect l="l" t="t" r="r" b="b"/>
              <a:pathLst>
                <a:path w="290975" h="271243">
                  <a:moveTo>
                    <a:pt x="0" y="0"/>
                  </a:moveTo>
                  <a:lnTo>
                    <a:pt x="290975" y="0"/>
                  </a:lnTo>
                  <a:lnTo>
                    <a:pt x="290975" y="271243"/>
                  </a:lnTo>
                  <a:lnTo>
                    <a:pt x="0" y="271243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290975" cy="347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7707497" y="9826722"/>
            <a:ext cx="531659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CBAC9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9484879"/>
            <a:ext cx="8114971" cy="0"/>
          </a:xfrm>
          <a:prstGeom prst="line">
            <a:avLst/>
          </a:prstGeom>
          <a:ln w="76200" cap="flat">
            <a:solidFill>
              <a:srgbClr val="CBAC9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603642" y="922597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864591" y="9790909"/>
            <a:ext cx="423409" cy="496091"/>
            <a:chOff x="0" y="0"/>
            <a:chExt cx="212232" cy="2486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232" cy="248664"/>
            </a:xfrm>
            <a:custGeom>
              <a:avLst/>
              <a:gdLst/>
              <a:ahLst/>
              <a:cxnLst/>
              <a:rect l="l" t="t" r="r" b="b"/>
              <a:pathLst>
                <a:path w="212232" h="248664">
                  <a:moveTo>
                    <a:pt x="0" y="0"/>
                  </a:moveTo>
                  <a:lnTo>
                    <a:pt x="212232" y="0"/>
                  </a:lnTo>
                  <a:lnTo>
                    <a:pt x="212232" y="248664"/>
                  </a:lnTo>
                  <a:lnTo>
                    <a:pt x="0" y="248664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12232" cy="324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231457" y="2975516"/>
            <a:ext cx="5825085" cy="5898029"/>
          </a:xfrm>
          <a:custGeom>
            <a:avLst/>
            <a:gdLst/>
            <a:ahLst/>
            <a:cxnLst/>
            <a:rect l="l" t="t" r="r" b="b"/>
            <a:pathLst>
              <a:path w="5825085" h="5898029">
                <a:moveTo>
                  <a:pt x="0" y="0"/>
                </a:moveTo>
                <a:lnTo>
                  <a:pt x="5825086" y="0"/>
                </a:lnTo>
                <a:lnTo>
                  <a:pt x="5825086" y="5898030"/>
                </a:lnTo>
                <a:lnTo>
                  <a:pt x="0" y="5898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50731" y="1226086"/>
            <a:ext cx="9216008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99"/>
              </a:lnSpc>
              <a:spcBef>
                <a:spcPct val="0"/>
              </a:spcBef>
            </a:pPr>
            <a:r>
              <a:rPr lang="en-US" sz="7999" b="1" i="1">
                <a:solidFill>
                  <a:srgbClr val="BB987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Questionnaire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50326" y="9826722"/>
            <a:ext cx="288831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3929" y="-10036032"/>
            <a:ext cx="12707533" cy="11029160"/>
            <a:chOff x="0" y="0"/>
            <a:chExt cx="3346840" cy="2904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46840" cy="2904799"/>
            </a:xfrm>
            <a:custGeom>
              <a:avLst/>
              <a:gdLst/>
              <a:ahLst/>
              <a:cxnLst/>
              <a:rect l="l" t="t" r="r" b="b"/>
              <a:pathLst>
                <a:path w="3346840" h="2904799">
                  <a:moveTo>
                    <a:pt x="0" y="0"/>
                  </a:moveTo>
                  <a:lnTo>
                    <a:pt x="3346840" y="0"/>
                  </a:lnTo>
                  <a:lnTo>
                    <a:pt x="3346840" y="2904799"/>
                  </a:lnTo>
                  <a:lnTo>
                    <a:pt x="0" y="2904799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346840" cy="2980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16216" y="-123731"/>
            <a:ext cx="6033559" cy="10656971"/>
            <a:chOff x="0" y="0"/>
            <a:chExt cx="1589086" cy="28067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9086" cy="2806774"/>
            </a:xfrm>
            <a:custGeom>
              <a:avLst/>
              <a:gdLst/>
              <a:ahLst/>
              <a:cxnLst/>
              <a:rect l="l" t="t" r="r" b="b"/>
              <a:pathLst>
                <a:path w="1589086" h="2806774">
                  <a:moveTo>
                    <a:pt x="0" y="0"/>
                  </a:moveTo>
                  <a:lnTo>
                    <a:pt x="1589086" y="0"/>
                  </a:lnTo>
                  <a:lnTo>
                    <a:pt x="1589086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589086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99709" y="275299"/>
            <a:ext cx="6808246" cy="1245210"/>
            <a:chOff x="0" y="0"/>
            <a:chExt cx="1924619" cy="3520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4619" cy="352007"/>
            </a:xfrm>
            <a:custGeom>
              <a:avLst/>
              <a:gdLst/>
              <a:ahLst/>
              <a:cxnLst/>
              <a:rect l="l" t="t" r="r" b="b"/>
              <a:pathLst>
                <a:path w="1924619" h="352007">
                  <a:moveTo>
                    <a:pt x="0" y="0"/>
                  </a:moveTo>
                  <a:lnTo>
                    <a:pt x="1924619" y="0"/>
                  </a:lnTo>
                  <a:lnTo>
                    <a:pt x="1924619" y="352007"/>
                  </a:lnTo>
                  <a:lnTo>
                    <a:pt x="0" y="352007"/>
                  </a:lnTo>
                  <a:close/>
                </a:path>
              </a:pathLst>
            </a:custGeom>
            <a:solidFill>
              <a:srgbClr val="DFC6B0"/>
            </a:solidFill>
            <a:ln w="190500" cap="sq">
              <a:solidFill>
                <a:srgbClr val="DFC6B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924619" cy="428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80661" y="4814299"/>
            <a:ext cx="896367" cy="526728"/>
            <a:chOff x="0" y="0"/>
            <a:chExt cx="350669" cy="2060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0669" cy="206062"/>
            </a:xfrm>
            <a:custGeom>
              <a:avLst/>
              <a:gdLst/>
              <a:ahLst/>
              <a:cxnLst/>
              <a:rect l="l" t="t" r="r" b="b"/>
              <a:pathLst>
                <a:path w="350669" h="206062">
                  <a:moveTo>
                    <a:pt x="0" y="0"/>
                  </a:moveTo>
                  <a:lnTo>
                    <a:pt x="350669" y="0"/>
                  </a:lnTo>
                  <a:lnTo>
                    <a:pt x="350669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DFC6B0"/>
            </a:solidFill>
            <a:ln w="190500" cap="sq">
              <a:solidFill>
                <a:srgbClr val="DFC6B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350669" cy="28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3499" y="3860015"/>
            <a:ext cx="896367" cy="526728"/>
            <a:chOff x="0" y="0"/>
            <a:chExt cx="350669" cy="2060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0669" cy="206062"/>
            </a:xfrm>
            <a:custGeom>
              <a:avLst/>
              <a:gdLst/>
              <a:ahLst/>
              <a:cxnLst/>
              <a:rect l="l" t="t" r="r" b="b"/>
              <a:pathLst>
                <a:path w="350669" h="206062">
                  <a:moveTo>
                    <a:pt x="0" y="0"/>
                  </a:moveTo>
                  <a:lnTo>
                    <a:pt x="350669" y="0"/>
                  </a:lnTo>
                  <a:lnTo>
                    <a:pt x="350669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DFC6B0"/>
            </a:solidFill>
            <a:ln w="190500" cap="sq">
              <a:solidFill>
                <a:srgbClr val="DFC6B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350669" cy="28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5116" y="5592149"/>
            <a:ext cx="896367" cy="526728"/>
            <a:chOff x="0" y="0"/>
            <a:chExt cx="350669" cy="2060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0669" cy="206062"/>
            </a:xfrm>
            <a:custGeom>
              <a:avLst/>
              <a:gdLst/>
              <a:ahLst/>
              <a:cxnLst/>
              <a:rect l="l" t="t" r="r" b="b"/>
              <a:pathLst>
                <a:path w="350669" h="206062">
                  <a:moveTo>
                    <a:pt x="0" y="0"/>
                  </a:moveTo>
                  <a:lnTo>
                    <a:pt x="350669" y="0"/>
                  </a:lnTo>
                  <a:lnTo>
                    <a:pt x="350669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DFC6B0"/>
            </a:solidFill>
            <a:ln w="190500" cap="sq">
              <a:solidFill>
                <a:srgbClr val="DFC6B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350669" cy="28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09717" y="2663447"/>
            <a:ext cx="896367" cy="526728"/>
            <a:chOff x="0" y="0"/>
            <a:chExt cx="350669" cy="2060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0669" cy="206062"/>
            </a:xfrm>
            <a:custGeom>
              <a:avLst/>
              <a:gdLst/>
              <a:ahLst/>
              <a:cxnLst/>
              <a:rect l="l" t="t" r="r" b="b"/>
              <a:pathLst>
                <a:path w="350669" h="206062">
                  <a:moveTo>
                    <a:pt x="0" y="0"/>
                  </a:moveTo>
                  <a:lnTo>
                    <a:pt x="350669" y="0"/>
                  </a:lnTo>
                  <a:lnTo>
                    <a:pt x="350669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DFC6B0"/>
            </a:solidFill>
            <a:ln w="190500" cap="sq">
              <a:solidFill>
                <a:srgbClr val="DFC6B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350669" cy="28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2855959" y="2424199"/>
            <a:ext cx="5154073" cy="6254405"/>
          </a:xfrm>
          <a:custGeom>
            <a:avLst/>
            <a:gdLst/>
            <a:ahLst/>
            <a:cxnLst/>
            <a:rect l="l" t="t" r="r" b="b"/>
            <a:pathLst>
              <a:path w="5154073" h="6254405">
                <a:moveTo>
                  <a:pt x="0" y="0"/>
                </a:moveTo>
                <a:lnTo>
                  <a:pt x="5154073" y="0"/>
                </a:lnTo>
                <a:lnTo>
                  <a:pt x="5154073" y="6254405"/>
                </a:lnTo>
                <a:lnTo>
                  <a:pt x="0" y="6254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843" b="-11843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584755" y="99872"/>
            <a:ext cx="6038154" cy="2239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332"/>
              </a:lnSpc>
              <a:spcBef>
                <a:spcPct val="0"/>
              </a:spcBef>
            </a:pPr>
            <a:r>
              <a:rPr lang="en-US" sz="13094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Sommaire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22438" y="4364755"/>
            <a:ext cx="588053" cy="1078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6"/>
              </a:lnSpc>
              <a:spcBef>
                <a:spcPct val="0"/>
              </a:spcBef>
            </a:pPr>
            <a:r>
              <a:rPr lang="en-US" sz="6304" b="1">
                <a:solidFill>
                  <a:srgbClr val="000000"/>
                </a:solidFill>
                <a:latin typeface="Adirek Serif Bold"/>
                <a:ea typeface="Adirek Serif Bold"/>
                <a:cs typeface="Adirek Serif Bold"/>
                <a:sym typeface="Adirek Serif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5276" y="3410472"/>
            <a:ext cx="588053" cy="1078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6"/>
              </a:lnSpc>
              <a:spcBef>
                <a:spcPct val="0"/>
              </a:spcBef>
            </a:pPr>
            <a:r>
              <a:rPr lang="en-US" sz="6304" b="1">
                <a:solidFill>
                  <a:srgbClr val="000000"/>
                </a:solidFill>
                <a:latin typeface="Adirek Serif Bold"/>
                <a:ea typeface="Adirek Serif Bold"/>
                <a:cs typeface="Adirek Serif Bold"/>
                <a:sym typeface="Adirek Serif Bold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0211" y="5142606"/>
            <a:ext cx="561414" cy="1078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6"/>
              </a:lnSpc>
              <a:spcBef>
                <a:spcPct val="0"/>
              </a:spcBef>
            </a:pPr>
            <a:r>
              <a:rPr lang="en-US" sz="6304" b="1">
                <a:solidFill>
                  <a:srgbClr val="000000"/>
                </a:solidFill>
                <a:latin typeface="Adirek Serif Bold"/>
                <a:ea typeface="Adirek Serif Bold"/>
                <a:cs typeface="Adirek Serif Bold"/>
                <a:sym typeface="Adirek Serif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28149" y="2443786"/>
            <a:ext cx="2951367" cy="97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8"/>
              </a:lnSpc>
              <a:spcBef>
                <a:spcPct val="0"/>
              </a:spcBef>
            </a:pPr>
            <a:r>
              <a:rPr lang="en-US" sz="5441" b="1" spc="228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Introduction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57878" y="4632738"/>
            <a:ext cx="4294672" cy="77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8"/>
              </a:lnSpc>
              <a:spcBef>
                <a:spcPct val="0"/>
              </a:spcBef>
            </a:pPr>
            <a:r>
              <a:rPr lang="en-US" sz="4341" b="1" spc="182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Types de parallélisme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80716" y="3710950"/>
            <a:ext cx="4519456" cy="77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8"/>
              </a:lnSpc>
              <a:spcBef>
                <a:spcPct val="0"/>
              </a:spcBef>
            </a:pPr>
            <a:r>
              <a:rPr lang="en-US" sz="4341" b="1" spc="182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Concepts fondamentaux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75470" y="5410588"/>
            <a:ext cx="4294672" cy="77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8"/>
              </a:lnSpc>
              <a:spcBef>
                <a:spcPct val="0"/>
              </a:spcBef>
            </a:pPr>
            <a:r>
              <a:rPr lang="en-US" sz="4341" b="1" spc="182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Patterns essentiels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5380661" y="6321976"/>
            <a:ext cx="896367" cy="526728"/>
            <a:chOff x="0" y="0"/>
            <a:chExt cx="350669" cy="2060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50669" cy="206062"/>
            </a:xfrm>
            <a:custGeom>
              <a:avLst/>
              <a:gdLst/>
              <a:ahLst/>
              <a:cxnLst/>
              <a:rect l="l" t="t" r="r" b="b"/>
              <a:pathLst>
                <a:path w="350669" h="206062">
                  <a:moveTo>
                    <a:pt x="0" y="0"/>
                  </a:moveTo>
                  <a:lnTo>
                    <a:pt x="350669" y="0"/>
                  </a:lnTo>
                  <a:lnTo>
                    <a:pt x="350669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DFC6B0"/>
            </a:solidFill>
            <a:ln w="190500" cap="sq">
              <a:solidFill>
                <a:srgbClr val="DFC6B0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350669" cy="28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55116" y="7174423"/>
            <a:ext cx="896367" cy="526728"/>
            <a:chOff x="0" y="0"/>
            <a:chExt cx="350669" cy="20606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50669" cy="206062"/>
            </a:xfrm>
            <a:custGeom>
              <a:avLst/>
              <a:gdLst/>
              <a:ahLst/>
              <a:cxnLst/>
              <a:rect l="l" t="t" r="r" b="b"/>
              <a:pathLst>
                <a:path w="350669" h="206062">
                  <a:moveTo>
                    <a:pt x="0" y="0"/>
                  </a:moveTo>
                  <a:lnTo>
                    <a:pt x="350669" y="0"/>
                  </a:lnTo>
                  <a:lnTo>
                    <a:pt x="350669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DFC6B0"/>
            </a:solidFill>
            <a:ln w="190500" cap="sq">
              <a:solidFill>
                <a:srgbClr val="DFC6B0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350669" cy="28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522438" y="5872433"/>
            <a:ext cx="588053" cy="1078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6"/>
              </a:lnSpc>
              <a:spcBef>
                <a:spcPct val="0"/>
              </a:spcBef>
            </a:pPr>
            <a:r>
              <a:rPr lang="en-US" sz="6304" b="1">
                <a:solidFill>
                  <a:srgbClr val="000000"/>
                </a:solidFill>
                <a:latin typeface="Adirek Serif Bold"/>
                <a:ea typeface="Adirek Serif Bold"/>
                <a:cs typeface="Adirek Serif Bold"/>
                <a:sym typeface="Adirek Serif Bo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0211" y="6724880"/>
            <a:ext cx="561414" cy="1078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6"/>
              </a:lnSpc>
              <a:spcBef>
                <a:spcPct val="0"/>
              </a:spcBef>
            </a:pPr>
            <a:r>
              <a:rPr lang="en-US" sz="6304" b="1">
                <a:solidFill>
                  <a:srgbClr val="000000"/>
                </a:solidFill>
                <a:latin typeface="Adirek Serif Bold"/>
                <a:ea typeface="Adirek Serif Bold"/>
                <a:cs typeface="Adirek Serif Bold"/>
                <a:sym typeface="Adirek Serif Bold"/>
              </a:rPr>
              <a:t>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557878" y="6140415"/>
            <a:ext cx="4294672" cy="77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8"/>
              </a:lnSpc>
              <a:spcBef>
                <a:spcPct val="0"/>
              </a:spcBef>
            </a:pPr>
            <a:r>
              <a:rPr lang="en-US" sz="4341" b="1" spc="182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Principaux packages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75470" y="6992862"/>
            <a:ext cx="4801558" cy="77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8"/>
              </a:lnSpc>
              <a:spcBef>
                <a:spcPct val="0"/>
              </a:spcBef>
            </a:pPr>
            <a:r>
              <a:rPr lang="en-US" sz="4341" b="1" spc="182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Mesure de performance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380661" y="8085884"/>
            <a:ext cx="896367" cy="526728"/>
            <a:chOff x="0" y="0"/>
            <a:chExt cx="350669" cy="20606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50669" cy="206062"/>
            </a:xfrm>
            <a:custGeom>
              <a:avLst/>
              <a:gdLst/>
              <a:ahLst/>
              <a:cxnLst/>
              <a:rect l="l" t="t" r="r" b="b"/>
              <a:pathLst>
                <a:path w="350669" h="206062">
                  <a:moveTo>
                    <a:pt x="0" y="0"/>
                  </a:moveTo>
                  <a:lnTo>
                    <a:pt x="350669" y="0"/>
                  </a:lnTo>
                  <a:lnTo>
                    <a:pt x="350669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DFC6B0"/>
            </a:solidFill>
            <a:ln w="190500" cap="sq">
              <a:solidFill>
                <a:srgbClr val="DFC6B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350669" cy="28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535757" y="7636341"/>
            <a:ext cx="561414" cy="1078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6"/>
              </a:lnSpc>
              <a:spcBef>
                <a:spcPct val="0"/>
              </a:spcBef>
            </a:pPr>
            <a:r>
              <a:rPr lang="en-US" sz="6304" b="1">
                <a:solidFill>
                  <a:srgbClr val="000000"/>
                </a:solidFill>
                <a:latin typeface="Adirek Serif Bold"/>
                <a:ea typeface="Adirek Serif Bold"/>
                <a:cs typeface="Adirek Serif Bold"/>
                <a:sym typeface="Adirek Serif Bold"/>
              </a:rPr>
              <a:t>5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501016" y="7904323"/>
            <a:ext cx="4896628" cy="77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8"/>
              </a:lnSpc>
              <a:spcBef>
                <a:spcPct val="0"/>
              </a:spcBef>
            </a:pPr>
            <a:r>
              <a:rPr lang="en-US" sz="4341" b="1" spc="182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Défis et bonnes pratiques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685722" y="9105560"/>
            <a:ext cx="896367" cy="526728"/>
            <a:chOff x="0" y="0"/>
            <a:chExt cx="350669" cy="20606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50669" cy="206062"/>
            </a:xfrm>
            <a:custGeom>
              <a:avLst/>
              <a:gdLst/>
              <a:ahLst/>
              <a:cxnLst/>
              <a:rect l="l" t="t" r="r" b="b"/>
              <a:pathLst>
                <a:path w="350669" h="206062">
                  <a:moveTo>
                    <a:pt x="0" y="0"/>
                  </a:moveTo>
                  <a:lnTo>
                    <a:pt x="350669" y="0"/>
                  </a:lnTo>
                  <a:lnTo>
                    <a:pt x="350669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DFC6B0"/>
            </a:solidFill>
            <a:ln w="190500" cap="sq">
              <a:solidFill>
                <a:srgbClr val="DFC6B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76200"/>
              <a:ext cx="350669" cy="28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3804154" y="8885899"/>
            <a:ext cx="2951367" cy="97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8"/>
              </a:lnSpc>
              <a:spcBef>
                <a:spcPct val="0"/>
              </a:spcBef>
            </a:pPr>
            <a:r>
              <a:rPr lang="en-US" sz="5441" b="1" spc="228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62988" y="2328135"/>
            <a:ext cx="4762023" cy="980151"/>
            <a:chOff x="0" y="0"/>
            <a:chExt cx="6349364" cy="1306868"/>
          </a:xfrm>
        </p:grpSpPr>
        <p:grpSp>
          <p:nvGrpSpPr>
            <p:cNvPr id="6" name="Group 6"/>
            <p:cNvGrpSpPr/>
            <p:nvPr/>
          </p:nvGrpSpPr>
          <p:grpSpPr>
            <a:xfrm>
              <a:off x="896759" y="0"/>
              <a:ext cx="4555846" cy="703033"/>
              <a:chOff x="0" y="0"/>
              <a:chExt cx="4762469" cy="73491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762469" cy="734918"/>
              </a:xfrm>
              <a:custGeom>
                <a:avLst/>
                <a:gdLst/>
                <a:ahLst/>
                <a:cxnLst/>
                <a:rect l="l" t="t" r="r" b="b"/>
                <a:pathLst>
                  <a:path w="4762469" h="734918">
                    <a:moveTo>
                      <a:pt x="0" y="0"/>
                    </a:moveTo>
                    <a:lnTo>
                      <a:pt x="4762469" y="0"/>
                    </a:lnTo>
                    <a:lnTo>
                      <a:pt x="4762469" y="734918"/>
                    </a:lnTo>
                    <a:lnTo>
                      <a:pt x="0" y="734918"/>
                    </a:lnTo>
                    <a:close/>
                  </a:path>
                </a:pathLst>
              </a:custGeom>
              <a:solidFill>
                <a:srgbClr val="DFC6B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76200"/>
                <a:ext cx="4762469" cy="81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-62726"/>
              <a:ext cx="6349364" cy="1369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51"/>
                </a:lnSpc>
                <a:spcBef>
                  <a:spcPct val="0"/>
                </a:spcBef>
              </a:pPr>
              <a:r>
                <a:rPr lang="en-US" sz="5965" spc="1085">
                  <a:solidFill>
                    <a:srgbClr val="000000"/>
                  </a:solidFill>
                  <a:latin typeface="Yanone Kaffeesatz"/>
                  <a:ea typeface="Yanone Kaffeesatz"/>
                  <a:cs typeface="Yanone Kaffeesatz"/>
                  <a:sym typeface="Yanone Kaffeesatz"/>
                </a:rPr>
                <a:t>CONTEXTE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864591" y="9790909"/>
            <a:ext cx="423409" cy="496091"/>
            <a:chOff x="0" y="0"/>
            <a:chExt cx="212232" cy="2486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232" cy="248664"/>
            </a:xfrm>
            <a:custGeom>
              <a:avLst/>
              <a:gdLst/>
              <a:ahLst/>
              <a:cxnLst/>
              <a:rect l="l" t="t" r="r" b="b"/>
              <a:pathLst>
                <a:path w="212232" h="248664">
                  <a:moveTo>
                    <a:pt x="0" y="0"/>
                  </a:moveTo>
                  <a:lnTo>
                    <a:pt x="212232" y="0"/>
                  </a:lnTo>
                  <a:lnTo>
                    <a:pt x="212232" y="248664"/>
                  </a:lnTo>
                  <a:lnTo>
                    <a:pt x="0" y="248664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12232" cy="324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80544" y="7676202"/>
            <a:ext cx="8444831" cy="2114707"/>
            <a:chOff x="0" y="0"/>
            <a:chExt cx="2224153" cy="5569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24153" cy="556960"/>
            </a:xfrm>
            <a:custGeom>
              <a:avLst/>
              <a:gdLst/>
              <a:ahLst/>
              <a:cxnLst/>
              <a:rect l="l" t="t" r="r" b="b"/>
              <a:pathLst>
                <a:path w="2224153" h="556960">
                  <a:moveTo>
                    <a:pt x="0" y="0"/>
                  </a:moveTo>
                  <a:lnTo>
                    <a:pt x="2224153" y="0"/>
                  </a:lnTo>
                  <a:lnTo>
                    <a:pt x="2224153" y="556960"/>
                  </a:lnTo>
                  <a:lnTo>
                    <a:pt x="0" y="556960"/>
                  </a:lnTo>
                  <a:close/>
                </a:path>
              </a:pathLst>
            </a:custGeom>
            <a:solidFill>
              <a:srgbClr val="EFE2D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224153" cy="633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388109" y="-8885"/>
            <a:ext cx="9448743" cy="204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89"/>
              </a:lnSpc>
              <a:spcBef>
                <a:spcPct val="0"/>
              </a:spcBef>
            </a:pPr>
            <a:r>
              <a:rPr lang="en-US" sz="11992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Introduction (1/2)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543643" y="3751905"/>
            <a:ext cx="5873802" cy="1240369"/>
            <a:chOff x="0" y="0"/>
            <a:chExt cx="7831736" cy="1653826"/>
          </a:xfrm>
        </p:grpSpPr>
        <p:grpSp>
          <p:nvGrpSpPr>
            <p:cNvPr id="18" name="Group 18"/>
            <p:cNvGrpSpPr/>
            <p:nvPr/>
          </p:nvGrpSpPr>
          <p:grpSpPr>
            <a:xfrm>
              <a:off x="1354972" y="0"/>
              <a:ext cx="6476763" cy="1653826"/>
              <a:chOff x="0" y="0"/>
              <a:chExt cx="1279361" cy="32668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79361" cy="326682"/>
              </a:xfrm>
              <a:custGeom>
                <a:avLst/>
                <a:gdLst/>
                <a:ahLst/>
                <a:cxnLst/>
                <a:rect l="l" t="t" r="r" b="b"/>
                <a:pathLst>
                  <a:path w="1279361" h="326682">
                    <a:moveTo>
                      <a:pt x="0" y="0"/>
                    </a:moveTo>
                    <a:lnTo>
                      <a:pt x="1279361" y="0"/>
                    </a:lnTo>
                    <a:lnTo>
                      <a:pt x="1279361" y="326682"/>
                    </a:lnTo>
                    <a:lnTo>
                      <a:pt x="0" y="326682"/>
                    </a:lnTo>
                    <a:close/>
                  </a:path>
                </a:pathLst>
              </a:custGeom>
              <a:solidFill>
                <a:srgbClr val="EFE2D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76200"/>
                <a:ext cx="1279361" cy="4028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3206"/>
              <a:ext cx="586609" cy="1589334"/>
            </a:xfrm>
            <a:custGeom>
              <a:avLst/>
              <a:gdLst/>
              <a:ahLst/>
              <a:cxnLst/>
              <a:rect l="l" t="t" r="r" b="b"/>
              <a:pathLst>
                <a:path w="586609" h="1589334">
                  <a:moveTo>
                    <a:pt x="0" y="0"/>
                  </a:moveTo>
                  <a:lnTo>
                    <a:pt x="586609" y="0"/>
                  </a:lnTo>
                  <a:lnTo>
                    <a:pt x="586609" y="1589334"/>
                  </a:lnTo>
                  <a:lnTo>
                    <a:pt x="0" y="1589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870935" y="106949"/>
              <a:ext cx="5700372" cy="1278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8"/>
                </a:lnSpc>
              </a:pPr>
              <a:r>
                <a:rPr lang="en-US" sz="2099" b="1" spc="18">
                  <a:solidFill>
                    <a:srgbClr val="34343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Explosion du Big Data:</a:t>
              </a:r>
              <a:r>
                <a:rPr lang="en-US" sz="2099" spc="18">
                  <a:solidFill>
                    <a:srgbClr val="34343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  <a:p>
              <a:pPr algn="ctr">
                <a:lnSpc>
                  <a:spcPts val="4178"/>
                </a:lnSpc>
              </a:pPr>
              <a:r>
                <a:rPr lang="en-US" sz="2099" spc="18">
                  <a:solidFill>
                    <a:srgbClr val="34343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2,5 trillions d’octets par jour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950326" y="9826722"/>
            <a:ext cx="288831" cy="92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1</a:t>
            </a:r>
          </a:p>
          <a:p>
            <a:pPr algn="ctr">
              <a:lnSpc>
                <a:spcPts val="3677"/>
              </a:lnSpc>
              <a:spcBef>
                <a:spcPct val="0"/>
              </a:spcBef>
            </a:pPr>
            <a:endParaRPr lang="en-US" sz="2626" spc="478">
              <a:solidFill>
                <a:srgbClr val="F8F5F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112480" y="3751905"/>
            <a:ext cx="5548317" cy="1240369"/>
            <a:chOff x="0" y="0"/>
            <a:chExt cx="7397756" cy="1653826"/>
          </a:xfrm>
        </p:grpSpPr>
        <p:grpSp>
          <p:nvGrpSpPr>
            <p:cNvPr id="26" name="Group 26"/>
            <p:cNvGrpSpPr/>
            <p:nvPr/>
          </p:nvGrpSpPr>
          <p:grpSpPr>
            <a:xfrm>
              <a:off x="1444062" y="0"/>
              <a:ext cx="5953694" cy="1653826"/>
              <a:chOff x="0" y="0"/>
              <a:chExt cx="1176038" cy="32668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176038" cy="326682"/>
              </a:xfrm>
              <a:custGeom>
                <a:avLst/>
                <a:gdLst/>
                <a:ahLst/>
                <a:cxnLst/>
                <a:rect l="l" t="t" r="r" b="b"/>
                <a:pathLst>
                  <a:path w="1176038" h="326682">
                    <a:moveTo>
                      <a:pt x="0" y="0"/>
                    </a:moveTo>
                    <a:lnTo>
                      <a:pt x="1176038" y="0"/>
                    </a:lnTo>
                    <a:lnTo>
                      <a:pt x="1176038" y="326682"/>
                    </a:lnTo>
                    <a:lnTo>
                      <a:pt x="0" y="326682"/>
                    </a:lnTo>
                    <a:close/>
                  </a:path>
                </a:pathLst>
              </a:custGeom>
              <a:solidFill>
                <a:srgbClr val="EFE2D5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76200"/>
                <a:ext cx="1176038" cy="4028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0" y="239834"/>
              <a:ext cx="1004328" cy="1200827"/>
            </a:xfrm>
            <a:custGeom>
              <a:avLst/>
              <a:gdLst/>
              <a:ahLst/>
              <a:cxnLst/>
              <a:rect l="l" t="t" r="r" b="b"/>
              <a:pathLst>
                <a:path w="1004328" h="1200827">
                  <a:moveTo>
                    <a:pt x="0" y="0"/>
                  </a:moveTo>
                  <a:lnTo>
                    <a:pt x="1004328" y="0"/>
                  </a:lnTo>
                  <a:lnTo>
                    <a:pt x="1004328" y="1200827"/>
                  </a:lnTo>
                  <a:lnTo>
                    <a:pt x="0" y="1200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1567767" y="77909"/>
              <a:ext cx="5700372" cy="1278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8"/>
                </a:lnSpc>
              </a:pPr>
              <a:r>
                <a:rPr lang="en-US" sz="2099" b="1" spc="18">
                  <a:solidFill>
                    <a:srgbClr val="34343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Borne du calcul séquentiel : </a:t>
              </a:r>
            </a:p>
            <a:p>
              <a:pPr algn="ctr">
                <a:lnSpc>
                  <a:spcPts val="4178"/>
                </a:lnSpc>
              </a:pPr>
              <a:r>
                <a:rPr lang="en-US" sz="2099" spc="18">
                  <a:solidFill>
                    <a:srgbClr val="34343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~3 milliards d’instr./s (3 GHz)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45854" y="5563834"/>
            <a:ext cx="6211560" cy="1540809"/>
            <a:chOff x="0" y="0"/>
            <a:chExt cx="8282081" cy="2054412"/>
          </a:xfrm>
        </p:grpSpPr>
        <p:grpSp>
          <p:nvGrpSpPr>
            <p:cNvPr id="32" name="Group 32"/>
            <p:cNvGrpSpPr/>
            <p:nvPr/>
          </p:nvGrpSpPr>
          <p:grpSpPr>
            <a:xfrm>
              <a:off x="1549784" y="0"/>
              <a:ext cx="6732297" cy="2054412"/>
              <a:chOff x="0" y="0"/>
              <a:chExt cx="1329836" cy="40581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329836" cy="405810"/>
              </a:xfrm>
              <a:custGeom>
                <a:avLst/>
                <a:gdLst/>
                <a:ahLst/>
                <a:cxnLst/>
                <a:rect l="l" t="t" r="r" b="b"/>
                <a:pathLst>
                  <a:path w="1329836" h="405810">
                    <a:moveTo>
                      <a:pt x="0" y="0"/>
                    </a:moveTo>
                    <a:lnTo>
                      <a:pt x="1329836" y="0"/>
                    </a:lnTo>
                    <a:lnTo>
                      <a:pt x="1329836" y="405810"/>
                    </a:lnTo>
                    <a:lnTo>
                      <a:pt x="0" y="405810"/>
                    </a:lnTo>
                    <a:close/>
                  </a:path>
                </a:pathLst>
              </a:custGeom>
              <a:solidFill>
                <a:srgbClr val="EFE2D5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76200"/>
                <a:ext cx="1329836" cy="4820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0" y="329898"/>
              <a:ext cx="976232" cy="1394617"/>
            </a:xfrm>
            <a:custGeom>
              <a:avLst/>
              <a:gdLst/>
              <a:ahLst/>
              <a:cxnLst/>
              <a:rect l="l" t="t" r="r" b="b"/>
              <a:pathLst>
                <a:path w="976232" h="1394617">
                  <a:moveTo>
                    <a:pt x="0" y="0"/>
                  </a:moveTo>
                  <a:lnTo>
                    <a:pt x="976232" y="0"/>
                  </a:lnTo>
                  <a:lnTo>
                    <a:pt x="976232" y="1394616"/>
                  </a:lnTo>
                  <a:lnTo>
                    <a:pt x="0" y="1394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1549784" y="133130"/>
              <a:ext cx="6732297" cy="1616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8"/>
                </a:lnSpc>
              </a:pPr>
              <a:r>
                <a:rPr lang="en-US" sz="2099" b="1" spc="18">
                  <a:solidFill>
                    <a:srgbClr val="34343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Loi de Moore (1965) : </a:t>
              </a:r>
            </a:p>
            <a:p>
              <a:pPr algn="ctr">
                <a:lnSpc>
                  <a:spcPts val="2729"/>
                </a:lnSpc>
              </a:pPr>
              <a:r>
                <a:rPr lang="en-US" sz="2099" spc="18">
                  <a:solidFill>
                    <a:srgbClr val="34343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doublement du nombre de transistors tous les 2 ans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025250" y="5439949"/>
            <a:ext cx="6234050" cy="1540809"/>
            <a:chOff x="0" y="0"/>
            <a:chExt cx="8312067" cy="2054412"/>
          </a:xfrm>
        </p:grpSpPr>
        <p:grpSp>
          <p:nvGrpSpPr>
            <p:cNvPr id="38" name="Group 38"/>
            <p:cNvGrpSpPr/>
            <p:nvPr/>
          </p:nvGrpSpPr>
          <p:grpSpPr>
            <a:xfrm>
              <a:off x="1441106" y="0"/>
              <a:ext cx="6870960" cy="2054412"/>
              <a:chOff x="0" y="0"/>
              <a:chExt cx="1357227" cy="40581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357227" cy="405810"/>
              </a:xfrm>
              <a:custGeom>
                <a:avLst/>
                <a:gdLst/>
                <a:ahLst/>
                <a:cxnLst/>
                <a:rect l="l" t="t" r="r" b="b"/>
                <a:pathLst>
                  <a:path w="1357227" h="405810">
                    <a:moveTo>
                      <a:pt x="0" y="0"/>
                    </a:moveTo>
                    <a:lnTo>
                      <a:pt x="1357227" y="0"/>
                    </a:lnTo>
                    <a:lnTo>
                      <a:pt x="1357227" y="405810"/>
                    </a:lnTo>
                    <a:lnTo>
                      <a:pt x="0" y="405810"/>
                    </a:lnTo>
                    <a:close/>
                  </a:path>
                </a:pathLst>
              </a:custGeom>
              <a:solidFill>
                <a:srgbClr val="EFE2D5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76200"/>
                <a:ext cx="1357227" cy="4820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0" y="360666"/>
              <a:ext cx="974084" cy="1342722"/>
            </a:xfrm>
            <a:custGeom>
              <a:avLst/>
              <a:gdLst/>
              <a:ahLst/>
              <a:cxnLst/>
              <a:rect l="l" t="t" r="r" b="b"/>
              <a:pathLst>
                <a:path w="974084" h="1342722">
                  <a:moveTo>
                    <a:pt x="0" y="0"/>
                  </a:moveTo>
                  <a:lnTo>
                    <a:pt x="974084" y="0"/>
                  </a:lnTo>
                  <a:lnTo>
                    <a:pt x="974084" y="1342722"/>
                  </a:lnTo>
                  <a:lnTo>
                    <a:pt x="0" y="1342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>
              <a:off x="1564812" y="77909"/>
              <a:ext cx="6464761" cy="1616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8"/>
                </a:lnSpc>
              </a:pPr>
              <a:r>
                <a:rPr lang="en-US" sz="2099" b="1" spc="18">
                  <a:solidFill>
                    <a:srgbClr val="34343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Fréquence plafonnée : </a:t>
              </a:r>
            </a:p>
            <a:p>
              <a:pPr algn="ctr">
                <a:lnSpc>
                  <a:spcPts val="2729"/>
                </a:lnSpc>
              </a:pPr>
              <a:r>
                <a:rPr lang="en-US" sz="2099" spc="18">
                  <a:solidFill>
                    <a:srgbClr val="34343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au‑delà de ≃4 GHz, surchauffe &amp; consommation prohibitive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770391" y="7574521"/>
            <a:ext cx="7865136" cy="2127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4"/>
              </a:lnSpc>
            </a:pPr>
            <a:r>
              <a:rPr lang="en-US" sz="2499" b="1" spc="22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Solution multi‑core : </a:t>
            </a:r>
          </a:p>
          <a:p>
            <a:pPr marL="474976" lvl="1" indent="-237488" algn="ctr">
              <a:lnSpc>
                <a:spcPts val="2859"/>
              </a:lnSpc>
              <a:buFont typeface="Arial"/>
              <a:buChar char="•"/>
            </a:pPr>
            <a:r>
              <a:rPr lang="en-US" sz="2199" spc="19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Multiples cœurs à fréquence modérée</a:t>
            </a:r>
          </a:p>
          <a:p>
            <a:pPr marL="474976" lvl="1" indent="-237488" algn="ctr">
              <a:lnSpc>
                <a:spcPts val="2859"/>
              </a:lnSpc>
              <a:buFont typeface="Arial"/>
              <a:buChar char="•"/>
            </a:pPr>
            <a:r>
              <a:rPr lang="en-US" sz="2199" spc="19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Répartition thermique améliorée</a:t>
            </a:r>
          </a:p>
          <a:p>
            <a:pPr marL="474976" lvl="1" indent="-237488" algn="ctr">
              <a:lnSpc>
                <a:spcPts val="2859"/>
              </a:lnSpc>
              <a:buFont typeface="Arial"/>
              <a:buChar char="•"/>
            </a:pPr>
            <a:r>
              <a:rPr lang="en-US" sz="2199" spc="19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Parallélisation des tâches → performance &amp; refroidissement optimisés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62988" y="2328135"/>
            <a:ext cx="4762023" cy="980151"/>
            <a:chOff x="0" y="0"/>
            <a:chExt cx="6349364" cy="1306868"/>
          </a:xfrm>
        </p:grpSpPr>
        <p:grpSp>
          <p:nvGrpSpPr>
            <p:cNvPr id="6" name="Group 6"/>
            <p:cNvGrpSpPr/>
            <p:nvPr/>
          </p:nvGrpSpPr>
          <p:grpSpPr>
            <a:xfrm>
              <a:off x="896759" y="0"/>
              <a:ext cx="4555846" cy="703033"/>
              <a:chOff x="0" y="0"/>
              <a:chExt cx="4762469" cy="73491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762469" cy="734918"/>
              </a:xfrm>
              <a:custGeom>
                <a:avLst/>
                <a:gdLst/>
                <a:ahLst/>
                <a:cxnLst/>
                <a:rect l="l" t="t" r="r" b="b"/>
                <a:pathLst>
                  <a:path w="4762469" h="734918">
                    <a:moveTo>
                      <a:pt x="0" y="0"/>
                    </a:moveTo>
                    <a:lnTo>
                      <a:pt x="4762469" y="0"/>
                    </a:lnTo>
                    <a:lnTo>
                      <a:pt x="4762469" y="734918"/>
                    </a:lnTo>
                    <a:lnTo>
                      <a:pt x="0" y="734918"/>
                    </a:lnTo>
                    <a:close/>
                  </a:path>
                </a:pathLst>
              </a:custGeom>
              <a:solidFill>
                <a:srgbClr val="DFC6B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76200"/>
                <a:ext cx="4762469" cy="81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-62726"/>
              <a:ext cx="6349364" cy="1369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51"/>
                </a:lnSpc>
                <a:spcBef>
                  <a:spcPct val="0"/>
                </a:spcBef>
              </a:pPr>
              <a:r>
                <a:rPr lang="en-US" sz="5965" spc="1085">
                  <a:solidFill>
                    <a:srgbClr val="000000"/>
                  </a:solidFill>
                  <a:latin typeface="Yanone Kaffeesatz"/>
                  <a:ea typeface="Yanone Kaffeesatz"/>
                  <a:cs typeface="Yanone Kaffeesatz"/>
                  <a:sym typeface="Yanone Kaffeesatz"/>
                </a:rPr>
                <a:t>DEFINITION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864591" y="9790909"/>
            <a:ext cx="423409" cy="496091"/>
            <a:chOff x="0" y="0"/>
            <a:chExt cx="212232" cy="2486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232" cy="248664"/>
            </a:xfrm>
            <a:custGeom>
              <a:avLst/>
              <a:gdLst/>
              <a:ahLst/>
              <a:cxnLst/>
              <a:rect l="l" t="t" r="r" b="b"/>
              <a:pathLst>
                <a:path w="212232" h="248664">
                  <a:moveTo>
                    <a:pt x="0" y="0"/>
                  </a:moveTo>
                  <a:lnTo>
                    <a:pt x="212232" y="0"/>
                  </a:lnTo>
                  <a:lnTo>
                    <a:pt x="212232" y="248664"/>
                  </a:lnTo>
                  <a:lnTo>
                    <a:pt x="0" y="248664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12232" cy="324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7088" y="4752501"/>
            <a:ext cx="8087335" cy="4579598"/>
            <a:chOff x="0" y="0"/>
            <a:chExt cx="2129998" cy="12061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998" cy="1206149"/>
            </a:xfrm>
            <a:custGeom>
              <a:avLst/>
              <a:gdLst/>
              <a:ahLst/>
              <a:cxnLst/>
              <a:rect l="l" t="t" r="r" b="b"/>
              <a:pathLst>
                <a:path w="2129998" h="1206149">
                  <a:moveTo>
                    <a:pt x="0" y="0"/>
                  </a:moveTo>
                  <a:lnTo>
                    <a:pt x="2129998" y="0"/>
                  </a:lnTo>
                  <a:lnTo>
                    <a:pt x="2129998" y="1206149"/>
                  </a:lnTo>
                  <a:lnTo>
                    <a:pt x="0" y="1206149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129998" cy="1282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8036" y="3769987"/>
            <a:ext cx="1262058" cy="665996"/>
            <a:chOff x="0" y="0"/>
            <a:chExt cx="526185" cy="2776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4103" y="3546411"/>
            <a:ext cx="669924" cy="592191"/>
            <a:chOff x="0" y="0"/>
            <a:chExt cx="279308" cy="2469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07424" y="3682489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799"/>
                </a:lnTo>
                <a:lnTo>
                  <a:pt x="0" y="330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626832" y="4752501"/>
            <a:ext cx="8237759" cy="4036651"/>
          </a:xfrm>
          <a:custGeom>
            <a:avLst/>
            <a:gdLst/>
            <a:ahLst/>
            <a:cxnLst/>
            <a:rect l="l" t="t" r="r" b="b"/>
            <a:pathLst>
              <a:path w="8237759" h="4036651">
                <a:moveTo>
                  <a:pt x="0" y="0"/>
                </a:moveTo>
                <a:lnTo>
                  <a:pt x="8237759" y="0"/>
                </a:lnTo>
                <a:lnTo>
                  <a:pt x="8237759" y="4036651"/>
                </a:lnTo>
                <a:lnTo>
                  <a:pt x="0" y="4036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CALCUL PARALLELE SUR R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950326" y="9826722"/>
            <a:ext cx="288831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91119" y="3748744"/>
            <a:ext cx="5233097" cy="65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0"/>
              </a:lnSpc>
            </a:pPr>
            <a:r>
              <a:rPr lang="en-US" sz="3928" spc="192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CALCUL PARALLELE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7088" y="4808694"/>
            <a:ext cx="7858018" cy="423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3780"/>
              </a:lnSpc>
              <a:buFont typeface="Arial"/>
              <a:buChar char="•"/>
            </a:pPr>
            <a:r>
              <a:rPr lang="en-US" sz="1899" spc="17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Le calcul parallèle désigne l'exécution simultanée de plusieurs tâches grâce à l'utilisation de plusieurs ressources informatiques (cœurs ou threads). </a:t>
            </a:r>
          </a:p>
          <a:p>
            <a:pPr marL="410208" lvl="1" indent="-205104" algn="just">
              <a:lnSpc>
                <a:spcPts val="3780"/>
              </a:lnSpc>
              <a:buFont typeface="Arial"/>
              <a:buChar char="•"/>
            </a:pPr>
            <a:r>
              <a:rPr lang="en-US" sz="1899" spc="17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Plutôt que d’exécuter les opérations une par une (calcul séquentiel), il divise un problème en sous‑problèmes plus petits, résolus en même temps. </a:t>
            </a:r>
          </a:p>
          <a:p>
            <a:pPr marL="410208" lvl="1" indent="-205104" algn="just">
              <a:lnSpc>
                <a:spcPts val="3780"/>
              </a:lnSpc>
              <a:buFont typeface="Arial"/>
              <a:buChar char="•"/>
            </a:pPr>
            <a:r>
              <a:rPr lang="en-US" sz="1899" spc="17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Cette approche réduit significativement le temps de traitement, surtout pour les problèmes volumineux ou complexes.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88109" y="-8885"/>
            <a:ext cx="9448743" cy="204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89"/>
              </a:lnSpc>
              <a:spcBef>
                <a:spcPct val="0"/>
              </a:spcBef>
            </a:pPr>
            <a:r>
              <a:rPr lang="en-US" sz="11992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Introduction (2/2)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7195" y="530105"/>
            <a:ext cx="16306796" cy="137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1- Concepts fondamentaux (1/3)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92445" y="9809329"/>
            <a:ext cx="41767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4736" y="2812577"/>
            <a:ext cx="1262058" cy="665996"/>
            <a:chOff x="0" y="0"/>
            <a:chExt cx="526185" cy="2776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9598" y="2654200"/>
            <a:ext cx="669924" cy="592191"/>
            <a:chOff x="0" y="0"/>
            <a:chExt cx="279308" cy="2469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2918" y="2784895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800"/>
                </a:lnTo>
                <a:lnTo>
                  <a:pt x="0" y="33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62591" y="2830352"/>
            <a:ext cx="5701275" cy="523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3128" spc="153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CŒURS DU PROCESSEUR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99117" y="3834469"/>
            <a:ext cx="7145491" cy="5423831"/>
            <a:chOff x="0" y="0"/>
            <a:chExt cx="1881940" cy="14284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81940" cy="1428499"/>
            </a:xfrm>
            <a:custGeom>
              <a:avLst/>
              <a:gdLst/>
              <a:ahLst/>
              <a:cxnLst/>
              <a:rect l="l" t="t" r="r" b="b"/>
              <a:pathLst>
                <a:path w="1881940" h="1428499">
                  <a:moveTo>
                    <a:pt x="0" y="0"/>
                  </a:moveTo>
                  <a:lnTo>
                    <a:pt x="1881940" y="0"/>
                  </a:lnTo>
                  <a:lnTo>
                    <a:pt x="1881940" y="1428499"/>
                  </a:lnTo>
                  <a:lnTo>
                    <a:pt x="0" y="1428499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881940" cy="150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74736" y="3810995"/>
            <a:ext cx="6889129" cy="532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Un cœur (ou core) est une unité de calcul indépendante au sein d’un même processeur.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 Chaque cœur dispose de son propre jeu de registres, d’une unité arithmétique/logique et d’un cache.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 Plus un processeur compte de cœurs, plus il peut traiter de tâches en parallèle.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REMARQUES 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Les noms comme Intel Core i3, i5, i7 ou i9 ne désignent pas directement le nombre de cœurs d’un processeur.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Pour connaitre le nombre de coeurs de votre machine grace à R, on peut entrer la fonction</a:t>
            </a: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detectCores(logical = FALSE)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du package</a:t>
            </a: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parallel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7864591" y="9790909"/>
            <a:ext cx="423409" cy="496091"/>
            <a:chOff x="0" y="0"/>
            <a:chExt cx="212232" cy="2486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2232" cy="248664"/>
            </a:xfrm>
            <a:custGeom>
              <a:avLst/>
              <a:gdLst/>
              <a:ahLst/>
              <a:cxnLst/>
              <a:rect l="l" t="t" r="r" b="b"/>
              <a:pathLst>
                <a:path w="212232" h="248664">
                  <a:moveTo>
                    <a:pt x="0" y="0"/>
                  </a:moveTo>
                  <a:lnTo>
                    <a:pt x="212232" y="0"/>
                  </a:lnTo>
                  <a:lnTo>
                    <a:pt x="212232" y="248664"/>
                  </a:lnTo>
                  <a:lnTo>
                    <a:pt x="0" y="248664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212232" cy="324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950326" y="9826722"/>
            <a:ext cx="288831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189428" y="2812577"/>
            <a:ext cx="1262058" cy="665996"/>
            <a:chOff x="0" y="0"/>
            <a:chExt cx="526185" cy="27767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474290" y="2654200"/>
            <a:ext cx="669924" cy="592191"/>
            <a:chOff x="0" y="0"/>
            <a:chExt cx="279308" cy="2469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637610" y="2784895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800"/>
                </a:lnTo>
                <a:lnTo>
                  <a:pt x="0" y="33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1377283" y="2830352"/>
            <a:ext cx="5701275" cy="523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3128" spc="153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THREADS ET MULTITHREADING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0113809" y="3834469"/>
            <a:ext cx="7145491" cy="5423831"/>
            <a:chOff x="0" y="0"/>
            <a:chExt cx="1881940" cy="142849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81940" cy="1428499"/>
            </a:xfrm>
            <a:custGeom>
              <a:avLst/>
              <a:gdLst/>
              <a:ahLst/>
              <a:cxnLst/>
              <a:rect l="l" t="t" r="r" b="b"/>
              <a:pathLst>
                <a:path w="1881940" h="1428499">
                  <a:moveTo>
                    <a:pt x="0" y="0"/>
                  </a:moveTo>
                  <a:lnTo>
                    <a:pt x="1881940" y="0"/>
                  </a:lnTo>
                  <a:lnTo>
                    <a:pt x="1881940" y="1428499"/>
                  </a:lnTo>
                  <a:lnTo>
                    <a:pt x="0" y="1428499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1881940" cy="150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189428" y="3810995"/>
            <a:ext cx="6889129" cy="532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Un thread est la plus petite unité d’exécution prise en charge par le système d’exploitation.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 Il représente un flux d’instructions exécuté par un cœur.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Grace à la technologie Hyper-threading (chez Intel), un seul cœur peut exécuter plusieurs threads en parallèle. 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Chaque thread possède un contexte d’exécution propre (comme les registres ou pointeurs), mais partage avec d’autres threads du même cœur certaines ressources matérielles (unités de calcul, cache).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Pour connaitre le nombre de threads de votre machine grace à R, on peut entrer la fonction</a:t>
            </a: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detectCores(logical = TRUE)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du package</a:t>
            </a: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parallel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864591" y="9790909"/>
            <a:ext cx="423409" cy="496091"/>
            <a:chOff x="0" y="0"/>
            <a:chExt cx="212232" cy="248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2232" cy="248664"/>
            </a:xfrm>
            <a:custGeom>
              <a:avLst/>
              <a:gdLst/>
              <a:ahLst/>
              <a:cxnLst/>
              <a:rect l="l" t="t" r="r" b="b"/>
              <a:pathLst>
                <a:path w="212232" h="248664">
                  <a:moveTo>
                    <a:pt x="0" y="0"/>
                  </a:moveTo>
                  <a:lnTo>
                    <a:pt x="212232" y="0"/>
                  </a:lnTo>
                  <a:lnTo>
                    <a:pt x="212232" y="248664"/>
                  </a:lnTo>
                  <a:lnTo>
                    <a:pt x="0" y="248664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12232" cy="324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9159" y="3229643"/>
            <a:ext cx="5811030" cy="664412"/>
            <a:chOff x="0" y="0"/>
            <a:chExt cx="1530477" cy="1749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0477" cy="174989"/>
            </a:xfrm>
            <a:custGeom>
              <a:avLst/>
              <a:gdLst/>
              <a:ahLst/>
              <a:cxnLst/>
              <a:rect l="l" t="t" r="r" b="b"/>
              <a:pathLst>
                <a:path w="1530477" h="174989">
                  <a:moveTo>
                    <a:pt x="0" y="0"/>
                  </a:moveTo>
                  <a:lnTo>
                    <a:pt x="1530477" y="0"/>
                  </a:lnTo>
                  <a:lnTo>
                    <a:pt x="1530477" y="174989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530477" cy="251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9159" y="5905956"/>
            <a:ext cx="8423286" cy="2296011"/>
            <a:chOff x="0" y="0"/>
            <a:chExt cx="2218478" cy="6047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18479" cy="604711"/>
            </a:xfrm>
            <a:custGeom>
              <a:avLst/>
              <a:gdLst/>
              <a:ahLst/>
              <a:cxnLst/>
              <a:rect l="l" t="t" r="r" b="b"/>
              <a:pathLst>
                <a:path w="2218479" h="604711">
                  <a:moveTo>
                    <a:pt x="0" y="0"/>
                  </a:moveTo>
                  <a:lnTo>
                    <a:pt x="2218479" y="0"/>
                  </a:lnTo>
                  <a:lnTo>
                    <a:pt x="2218479" y="604711"/>
                  </a:lnTo>
                  <a:lnTo>
                    <a:pt x="0" y="604711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218478" cy="680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9863" y="3894055"/>
            <a:ext cx="8372582" cy="2011901"/>
            <a:chOff x="0" y="0"/>
            <a:chExt cx="2205124" cy="5298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05125" cy="529883"/>
            </a:xfrm>
            <a:custGeom>
              <a:avLst/>
              <a:gdLst/>
              <a:ahLst/>
              <a:cxnLst/>
              <a:rect l="l" t="t" r="r" b="b"/>
              <a:pathLst>
                <a:path w="2205125" h="529883">
                  <a:moveTo>
                    <a:pt x="0" y="0"/>
                  </a:moveTo>
                  <a:lnTo>
                    <a:pt x="2205125" y="0"/>
                  </a:lnTo>
                  <a:lnTo>
                    <a:pt x="2205125" y="529883"/>
                  </a:lnTo>
                  <a:lnTo>
                    <a:pt x="0" y="529883"/>
                  </a:lnTo>
                  <a:close/>
                </a:path>
              </a:pathLst>
            </a:custGeom>
            <a:solidFill>
              <a:srgbClr val="EDDFD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2205124" cy="606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9159" y="3809243"/>
            <a:ext cx="1560565" cy="2096714"/>
            <a:chOff x="0" y="0"/>
            <a:chExt cx="411013" cy="5522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1013" cy="552221"/>
            </a:xfrm>
            <a:custGeom>
              <a:avLst/>
              <a:gdLst/>
              <a:ahLst/>
              <a:cxnLst/>
              <a:rect l="l" t="t" r="r" b="b"/>
              <a:pathLst>
                <a:path w="411013" h="552221">
                  <a:moveTo>
                    <a:pt x="0" y="0"/>
                  </a:moveTo>
                  <a:lnTo>
                    <a:pt x="411013" y="0"/>
                  </a:lnTo>
                  <a:lnTo>
                    <a:pt x="411013" y="552221"/>
                  </a:lnTo>
                  <a:lnTo>
                    <a:pt x="0" y="552221"/>
                  </a:lnTo>
                  <a:close/>
                </a:path>
              </a:pathLst>
            </a:custGeom>
            <a:solidFill>
              <a:srgbClr val="E8D1B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411013" cy="62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98821" y="4245505"/>
            <a:ext cx="901241" cy="897995"/>
          </a:xfrm>
          <a:custGeom>
            <a:avLst/>
            <a:gdLst/>
            <a:ahLst/>
            <a:cxnLst/>
            <a:rect l="l" t="t" r="r" b="b"/>
            <a:pathLst>
              <a:path w="901241" h="897995">
                <a:moveTo>
                  <a:pt x="0" y="0"/>
                </a:moveTo>
                <a:lnTo>
                  <a:pt x="901241" y="0"/>
                </a:lnTo>
                <a:lnTo>
                  <a:pt x="901241" y="897995"/>
                </a:lnTo>
                <a:lnTo>
                  <a:pt x="0" y="897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92445" y="9809329"/>
            <a:ext cx="41767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950326" y="9826722"/>
            <a:ext cx="288831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3578" y="3134393"/>
            <a:ext cx="5602193" cy="584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7"/>
              </a:lnSpc>
              <a:spcBef>
                <a:spcPct val="0"/>
              </a:spcBef>
            </a:pPr>
            <a:r>
              <a:rPr lang="en-US" sz="3247" spc="243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LIEN THREAD &amp; CALCUL PARALLELE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41544" y="4019133"/>
            <a:ext cx="6802456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3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Ce sont en réalité les threads qui exécutent les tâches</a:t>
            </a:r>
            <a:r>
              <a:rPr lang="en-US" sz="1800" b="1" spc="13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13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Le nombre de threads disponibles sur une machine correspond donc au nombre maximum de tâches pouvant être exécutées en parallèle.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6602" y="6299515"/>
            <a:ext cx="8019103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35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Utiliser tous les threads disponibles pour un programme parallèle peut être contre-productif car:</a:t>
            </a:r>
          </a:p>
          <a:p>
            <a:pPr marL="388620" lvl="1" indent="-194310" algn="ctr">
              <a:lnSpc>
                <a:spcPts val="2520"/>
              </a:lnSpc>
              <a:buFont typeface="Arial"/>
              <a:buChar char="•"/>
            </a:pPr>
            <a:r>
              <a:rPr lang="en-US" sz="1800" spc="135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Cela sature complètement le CPU</a:t>
            </a:r>
          </a:p>
          <a:p>
            <a:pPr marL="388620" lvl="1" indent="-194310" algn="ctr">
              <a:lnSpc>
                <a:spcPts val="2520"/>
              </a:lnSpc>
              <a:buFont typeface="Arial"/>
              <a:buChar char="•"/>
            </a:pPr>
            <a:r>
              <a:rPr lang="en-US" sz="1800" spc="135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Et peut bloquer le système, rendant les autres programmes lents voire inutilisables.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696323" y="2447398"/>
            <a:ext cx="1482348" cy="782244"/>
            <a:chOff x="0" y="0"/>
            <a:chExt cx="526185" cy="27767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030907" y="2261377"/>
            <a:ext cx="786857" cy="695556"/>
            <a:chOff x="0" y="0"/>
            <a:chExt cx="279308" cy="2469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1222735" y="2414886"/>
            <a:ext cx="403202" cy="388540"/>
          </a:xfrm>
          <a:custGeom>
            <a:avLst/>
            <a:gdLst/>
            <a:ahLst/>
            <a:cxnLst/>
            <a:rect l="l" t="t" r="r" b="b"/>
            <a:pathLst>
              <a:path w="403202" h="388540">
                <a:moveTo>
                  <a:pt x="0" y="0"/>
                </a:moveTo>
                <a:lnTo>
                  <a:pt x="403202" y="0"/>
                </a:lnTo>
                <a:lnTo>
                  <a:pt x="403202" y="388540"/>
                </a:lnTo>
                <a:lnTo>
                  <a:pt x="0" y="388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2178672" y="2495161"/>
            <a:ext cx="4882895" cy="63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1"/>
              </a:lnSpc>
            </a:pPr>
            <a:r>
              <a:rPr lang="en-US" sz="4026" b="1" spc="197">
                <a:solidFill>
                  <a:srgbClr val="000000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GESTIONNAIRE DES TACHES </a:t>
            </a:r>
          </a:p>
        </p:txBody>
      </p:sp>
      <p:sp>
        <p:nvSpPr>
          <p:cNvPr id="35" name="Freeform 35"/>
          <p:cNvSpPr/>
          <p:nvPr/>
        </p:nvSpPr>
        <p:spPr>
          <a:xfrm>
            <a:off x="9610119" y="3698137"/>
            <a:ext cx="8537651" cy="4301671"/>
          </a:xfrm>
          <a:custGeom>
            <a:avLst/>
            <a:gdLst/>
            <a:ahLst/>
            <a:cxnLst/>
            <a:rect l="l" t="t" r="r" b="b"/>
            <a:pathLst>
              <a:path w="8537651" h="4301671">
                <a:moveTo>
                  <a:pt x="0" y="0"/>
                </a:moveTo>
                <a:lnTo>
                  <a:pt x="8537652" y="0"/>
                </a:lnTo>
                <a:lnTo>
                  <a:pt x="8537652" y="4301671"/>
                </a:lnTo>
                <a:lnTo>
                  <a:pt x="0" y="430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67" b="-2967"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437195" y="530105"/>
            <a:ext cx="16306796" cy="137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1- Concepts fondamentaux (2/3)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92445" y="9809329"/>
            <a:ext cx="41767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74736" y="2812577"/>
            <a:ext cx="1262058" cy="665996"/>
            <a:chOff x="0" y="0"/>
            <a:chExt cx="526185" cy="2776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9598" y="2654200"/>
            <a:ext cx="669924" cy="592191"/>
            <a:chOff x="0" y="0"/>
            <a:chExt cx="279308" cy="2469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22918" y="2784895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800"/>
                </a:lnTo>
                <a:lnTo>
                  <a:pt x="0" y="33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86775" y="2808826"/>
            <a:ext cx="4640685" cy="65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0"/>
              </a:lnSpc>
            </a:pPr>
            <a:r>
              <a:rPr lang="en-US" sz="3928" spc="192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PROGRAMME MAITRE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9117" y="3834469"/>
            <a:ext cx="7145491" cy="5423831"/>
            <a:chOff x="0" y="0"/>
            <a:chExt cx="1881940" cy="14284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81940" cy="1428499"/>
            </a:xfrm>
            <a:custGeom>
              <a:avLst/>
              <a:gdLst/>
              <a:ahLst/>
              <a:cxnLst/>
              <a:rect l="l" t="t" r="r" b="b"/>
              <a:pathLst>
                <a:path w="1881940" h="1428499">
                  <a:moveTo>
                    <a:pt x="0" y="0"/>
                  </a:moveTo>
                  <a:lnTo>
                    <a:pt x="1881940" y="0"/>
                  </a:lnTo>
                  <a:lnTo>
                    <a:pt x="1881940" y="1428499"/>
                  </a:lnTo>
                  <a:lnTo>
                    <a:pt x="0" y="1428499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881940" cy="1504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74736" y="4088173"/>
            <a:ext cx="6889129" cy="4429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Initialisation des workers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Création des workers et chargement des packages nécessaires</a:t>
            </a:r>
          </a:p>
          <a:p>
            <a:pPr marL="777240" lvl="2" indent="-259080" algn="just">
              <a:lnSpc>
                <a:spcPts val="3582"/>
              </a:lnSpc>
              <a:buFont typeface="Arial"/>
              <a:buChar char="⚬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Coût d’overhead</a:t>
            </a: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: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 chaque worker prend du temps à démarrer donc il faut assez de calcul par worker pour compenser ce coût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Répartition des tâches à être exécutées par les différents threads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Lancement en parallèle &amp; collecte: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Envoi de chaque sous‑tâche puis Récupération et agrégation des résultats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864591" y="9790909"/>
            <a:ext cx="423409" cy="496091"/>
            <a:chOff x="0" y="0"/>
            <a:chExt cx="212232" cy="2486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2232" cy="248664"/>
            </a:xfrm>
            <a:custGeom>
              <a:avLst/>
              <a:gdLst/>
              <a:ahLst/>
              <a:cxnLst/>
              <a:rect l="l" t="t" r="r" b="b"/>
              <a:pathLst>
                <a:path w="212232" h="248664">
                  <a:moveTo>
                    <a:pt x="0" y="0"/>
                  </a:moveTo>
                  <a:lnTo>
                    <a:pt x="212232" y="0"/>
                  </a:lnTo>
                  <a:lnTo>
                    <a:pt x="212232" y="248664"/>
                  </a:lnTo>
                  <a:lnTo>
                    <a:pt x="0" y="248664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212232" cy="324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950326" y="9826722"/>
            <a:ext cx="288831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5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590592" y="2877776"/>
            <a:ext cx="1262058" cy="665996"/>
            <a:chOff x="0" y="0"/>
            <a:chExt cx="526185" cy="27767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886660" y="2654200"/>
            <a:ext cx="669924" cy="592191"/>
            <a:chOff x="0" y="0"/>
            <a:chExt cx="279308" cy="2469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0049980" y="2790278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799"/>
                </a:lnTo>
                <a:lnTo>
                  <a:pt x="0" y="330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1433676" y="2856533"/>
            <a:ext cx="5233097" cy="65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0"/>
              </a:lnSpc>
            </a:pPr>
            <a:r>
              <a:rPr lang="en-US" sz="3928" spc="192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CLUSTER ET WORKER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590592" y="3876136"/>
            <a:ext cx="7858018" cy="2086245"/>
            <a:chOff x="0" y="0"/>
            <a:chExt cx="10477357" cy="278165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477357" cy="2781659"/>
              <a:chOff x="0" y="0"/>
              <a:chExt cx="2069601" cy="54946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069601" cy="549464"/>
              </a:xfrm>
              <a:custGeom>
                <a:avLst/>
                <a:gdLst/>
                <a:ahLst/>
                <a:cxnLst/>
                <a:rect l="l" t="t" r="r" b="b"/>
                <a:pathLst>
                  <a:path w="2069601" h="549464">
                    <a:moveTo>
                      <a:pt x="0" y="0"/>
                    </a:moveTo>
                    <a:lnTo>
                      <a:pt x="2069601" y="0"/>
                    </a:lnTo>
                    <a:lnTo>
                      <a:pt x="2069601" y="549464"/>
                    </a:lnTo>
                    <a:lnTo>
                      <a:pt x="0" y="549464"/>
                    </a:lnTo>
                    <a:close/>
                  </a:path>
                </a:pathLst>
              </a:custGeom>
              <a:solidFill>
                <a:srgbClr val="F6EEE7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76200"/>
                <a:ext cx="2069601" cy="6256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87947" y="153161"/>
              <a:ext cx="9396171" cy="2280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8" lvl="1" indent="-194309" algn="just">
                <a:lnSpc>
                  <a:spcPts val="3581"/>
                </a:lnSpc>
                <a:buFont typeface="Arial"/>
                <a:buChar char="•"/>
              </a:pPr>
              <a:r>
                <a:rPr lang="en-US" sz="1799" spc="16">
                  <a:solidFill>
                    <a:srgbClr val="34343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Cluster: ensemble des processus R (ou threads) lancés pour un calcul parallèle. Pour créer un cluster sur R, on utilise la fonction makeCluster(n). Il permet de répartir le travail sur plusieurs cœurs ou machines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590592" y="6276705"/>
            <a:ext cx="7858018" cy="2981595"/>
            <a:chOff x="0" y="0"/>
            <a:chExt cx="10477357" cy="3975459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0477357" cy="3975459"/>
              <a:chOff x="0" y="0"/>
              <a:chExt cx="2069601" cy="78527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069601" cy="785276"/>
              </a:xfrm>
              <a:custGeom>
                <a:avLst/>
                <a:gdLst/>
                <a:ahLst/>
                <a:cxnLst/>
                <a:rect l="l" t="t" r="r" b="b"/>
                <a:pathLst>
                  <a:path w="2069601" h="785276">
                    <a:moveTo>
                      <a:pt x="0" y="0"/>
                    </a:moveTo>
                    <a:lnTo>
                      <a:pt x="2069601" y="0"/>
                    </a:lnTo>
                    <a:lnTo>
                      <a:pt x="2069601" y="785276"/>
                    </a:lnTo>
                    <a:lnTo>
                      <a:pt x="0" y="785276"/>
                    </a:lnTo>
                    <a:close/>
                  </a:path>
                </a:pathLst>
              </a:custGeom>
              <a:solidFill>
                <a:srgbClr val="F6EEE7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76200"/>
                <a:ext cx="2069601" cy="861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1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87947" y="153161"/>
              <a:ext cx="9396171" cy="347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8" lvl="1" indent="-194309" algn="just">
                <a:lnSpc>
                  <a:spcPts val="3581"/>
                </a:lnSpc>
                <a:buFont typeface="Arial"/>
                <a:buChar char="•"/>
              </a:pPr>
              <a:r>
                <a:rPr lang="en-US" sz="1799" spc="16">
                  <a:solidFill>
                    <a:srgbClr val="34343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Worker: processus individuel du cluster pour un calcul parallèle. </a:t>
              </a:r>
            </a:p>
            <a:p>
              <a:pPr marL="777237" lvl="2" indent="-259079" algn="just">
                <a:lnSpc>
                  <a:spcPts val="3581"/>
                </a:lnSpc>
                <a:buFont typeface="Arial"/>
                <a:buChar char="⚬"/>
              </a:pPr>
              <a:r>
                <a:rPr lang="en-US" sz="1799" spc="16">
                  <a:solidFill>
                    <a:srgbClr val="34343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Reçoit une sous-tâche du programme maitre </a:t>
              </a:r>
            </a:p>
            <a:p>
              <a:pPr marL="777237" lvl="2" indent="-259079" algn="just">
                <a:lnSpc>
                  <a:spcPts val="3581"/>
                </a:lnSpc>
                <a:buFont typeface="Arial"/>
                <a:buChar char="⚬"/>
              </a:pPr>
              <a:r>
                <a:rPr lang="en-US" sz="1799" spc="16">
                  <a:solidFill>
                    <a:srgbClr val="34343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Execute la fonction sur son lot de données</a:t>
              </a:r>
            </a:p>
            <a:p>
              <a:pPr marL="777237" lvl="2" indent="-259079" algn="just">
                <a:lnSpc>
                  <a:spcPts val="3581"/>
                </a:lnSpc>
                <a:buFont typeface="Arial"/>
                <a:buChar char="⚬"/>
              </a:pPr>
              <a:r>
                <a:rPr lang="en-US" sz="1799" spc="16">
                  <a:solidFill>
                    <a:srgbClr val="34343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Renvoie son résultat au programme maitre pour l’agrégation.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437195" y="530105"/>
            <a:ext cx="16306796" cy="137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1- Concepts fondamentaux (3/3)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50512" y="2261449"/>
            <a:ext cx="1262058" cy="665996"/>
            <a:chOff x="0" y="0"/>
            <a:chExt cx="526185" cy="2776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35374" y="2103073"/>
            <a:ext cx="669924" cy="592191"/>
            <a:chOff x="0" y="0"/>
            <a:chExt cx="279308" cy="246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298695" y="2233768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2" y="0"/>
                </a:lnTo>
                <a:lnTo>
                  <a:pt x="343282" y="330800"/>
                </a:lnTo>
                <a:lnTo>
                  <a:pt x="0" y="33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774893" y="3279870"/>
            <a:ext cx="7145491" cy="2510107"/>
            <a:chOff x="0" y="0"/>
            <a:chExt cx="1881940" cy="6610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81940" cy="661098"/>
            </a:xfrm>
            <a:custGeom>
              <a:avLst/>
              <a:gdLst/>
              <a:ahLst/>
              <a:cxnLst/>
              <a:rect l="l" t="t" r="r" b="b"/>
              <a:pathLst>
                <a:path w="1881940" h="661098">
                  <a:moveTo>
                    <a:pt x="0" y="0"/>
                  </a:moveTo>
                  <a:lnTo>
                    <a:pt x="1881940" y="0"/>
                  </a:lnTo>
                  <a:lnTo>
                    <a:pt x="1881940" y="661098"/>
                  </a:lnTo>
                  <a:lnTo>
                    <a:pt x="0" y="661098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881940" cy="737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864591" y="9790909"/>
            <a:ext cx="423409" cy="496091"/>
            <a:chOff x="0" y="0"/>
            <a:chExt cx="212232" cy="2486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232" cy="248664"/>
            </a:xfrm>
            <a:custGeom>
              <a:avLst/>
              <a:gdLst/>
              <a:ahLst/>
              <a:cxnLst/>
              <a:rect l="l" t="t" r="r" b="b"/>
              <a:pathLst>
                <a:path w="212232" h="248664">
                  <a:moveTo>
                    <a:pt x="0" y="0"/>
                  </a:moveTo>
                  <a:lnTo>
                    <a:pt x="212232" y="0"/>
                  </a:lnTo>
                  <a:lnTo>
                    <a:pt x="212232" y="248664"/>
                  </a:lnTo>
                  <a:lnTo>
                    <a:pt x="0" y="248664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12232" cy="324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903074" y="6179906"/>
            <a:ext cx="1262058" cy="665996"/>
            <a:chOff x="0" y="0"/>
            <a:chExt cx="526185" cy="2776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187935" y="6021530"/>
            <a:ext cx="669924" cy="592191"/>
            <a:chOff x="0" y="0"/>
            <a:chExt cx="279308" cy="2469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4351256" y="6152225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2" y="0"/>
                </a:lnTo>
                <a:lnTo>
                  <a:pt x="343282" y="330800"/>
                </a:lnTo>
                <a:lnTo>
                  <a:pt x="0" y="33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3827454" y="7198327"/>
            <a:ext cx="7145491" cy="2730585"/>
            <a:chOff x="0" y="0"/>
            <a:chExt cx="1881940" cy="71916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81940" cy="719166"/>
            </a:xfrm>
            <a:custGeom>
              <a:avLst/>
              <a:gdLst/>
              <a:ahLst/>
              <a:cxnLst/>
              <a:rect l="l" t="t" r="r" b="b"/>
              <a:pathLst>
                <a:path w="1881940" h="719166">
                  <a:moveTo>
                    <a:pt x="0" y="0"/>
                  </a:moveTo>
                  <a:lnTo>
                    <a:pt x="1881940" y="0"/>
                  </a:lnTo>
                  <a:lnTo>
                    <a:pt x="1881940" y="719166"/>
                  </a:lnTo>
                  <a:lnTo>
                    <a:pt x="0" y="719166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1881940" cy="795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2343933" y="2339101"/>
            <a:ext cx="5520658" cy="7353783"/>
          </a:xfrm>
          <a:custGeom>
            <a:avLst/>
            <a:gdLst/>
            <a:ahLst/>
            <a:cxnLst/>
            <a:rect l="l" t="t" r="r" b="b"/>
            <a:pathLst>
              <a:path w="5520658" h="7353783">
                <a:moveTo>
                  <a:pt x="0" y="0"/>
                </a:moveTo>
                <a:lnTo>
                  <a:pt x="5520658" y="0"/>
                </a:lnTo>
                <a:lnTo>
                  <a:pt x="5520658" y="7353783"/>
                </a:lnTo>
                <a:lnTo>
                  <a:pt x="0" y="7353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678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513408" y="497539"/>
            <a:ext cx="17725748" cy="13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2- Différents types de parallélisme (1/2)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92445" y="9809329"/>
            <a:ext cx="41767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7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62551" y="2257699"/>
            <a:ext cx="5377091" cy="65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0"/>
              </a:lnSpc>
            </a:pPr>
            <a:r>
              <a:rPr lang="en-US" sz="3928" spc="192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PARALLELISME DES DONNEES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50512" y="3371649"/>
            <a:ext cx="6889129" cy="219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Principe: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même opération appliquée en parallèle sur plusieurs sous‑ensembles d’un grand jeu de données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Exécution 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chaque worker reçoit un bloc et réalise la même opération qui veut être réalisée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Usage : grandes bases (Big Data), opérations répétitives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950326" y="9826722"/>
            <a:ext cx="288831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415112" y="6176156"/>
            <a:ext cx="5377091" cy="65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0"/>
              </a:lnSpc>
            </a:pPr>
            <a:r>
              <a:rPr lang="en-US" sz="3928" spc="192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PARALLELISME DES TACHES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03074" y="7290106"/>
            <a:ext cx="6889129" cy="263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Principe: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Définir des tâches distinctes et donc lancer ces tâches en parallèle sur plusieurs workers.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Exécution : 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chaque worker prend en charge une tâche spécifique, sans interférer avec les autres.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Usage : Chaînes de traitement où chaque étape est indépendantes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8036" y="5117521"/>
            <a:ext cx="2818951" cy="141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727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NATURE DU TRAITEMENT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672"/>
            <a:ext cx="513408" cy="10656971"/>
            <a:chOff x="0" y="0"/>
            <a:chExt cx="135219" cy="2806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19" cy="2806774"/>
            </a:xfrm>
            <a:custGeom>
              <a:avLst/>
              <a:gdLst/>
              <a:ahLst/>
              <a:cxnLst/>
              <a:rect l="l" t="t" r="r" b="b"/>
              <a:pathLst>
                <a:path w="135219" h="2806774">
                  <a:moveTo>
                    <a:pt x="0" y="0"/>
                  </a:moveTo>
                  <a:lnTo>
                    <a:pt x="135219" y="0"/>
                  </a:lnTo>
                  <a:lnTo>
                    <a:pt x="135219" y="2806774"/>
                  </a:lnTo>
                  <a:lnTo>
                    <a:pt x="0" y="2806774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219" cy="2882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3656" y="3780672"/>
            <a:ext cx="1262058" cy="665996"/>
            <a:chOff x="0" y="0"/>
            <a:chExt cx="526185" cy="2776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8517" y="3622295"/>
            <a:ext cx="669924" cy="592191"/>
            <a:chOff x="0" y="0"/>
            <a:chExt cx="279308" cy="246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3043" y="3752991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799"/>
                </a:lnTo>
                <a:lnTo>
                  <a:pt x="0" y="330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48036" y="4799093"/>
            <a:ext cx="7145491" cy="2861280"/>
            <a:chOff x="0" y="0"/>
            <a:chExt cx="1881940" cy="7535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81940" cy="753588"/>
            </a:xfrm>
            <a:custGeom>
              <a:avLst/>
              <a:gdLst/>
              <a:ahLst/>
              <a:cxnLst/>
              <a:rect l="l" t="t" r="r" b="b"/>
              <a:pathLst>
                <a:path w="1881940" h="753588">
                  <a:moveTo>
                    <a:pt x="0" y="0"/>
                  </a:moveTo>
                  <a:lnTo>
                    <a:pt x="1881940" y="0"/>
                  </a:lnTo>
                  <a:lnTo>
                    <a:pt x="1881940" y="753588"/>
                  </a:lnTo>
                  <a:lnTo>
                    <a:pt x="0" y="753588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881940" cy="829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864591" y="9790909"/>
            <a:ext cx="423409" cy="496091"/>
            <a:chOff x="0" y="0"/>
            <a:chExt cx="212232" cy="2486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232" cy="248664"/>
            </a:xfrm>
            <a:custGeom>
              <a:avLst/>
              <a:gdLst/>
              <a:ahLst/>
              <a:cxnLst/>
              <a:rect l="l" t="t" r="r" b="b"/>
              <a:pathLst>
                <a:path w="212232" h="248664">
                  <a:moveTo>
                    <a:pt x="0" y="0"/>
                  </a:moveTo>
                  <a:lnTo>
                    <a:pt x="212232" y="0"/>
                  </a:lnTo>
                  <a:lnTo>
                    <a:pt x="212232" y="248664"/>
                  </a:lnTo>
                  <a:lnTo>
                    <a:pt x="0" y="248664"/>
                  </a:lnTo>
                  <a:close/>
                </a:path>
              </a:pathLst>
            </a:custGeom>
            <a:solidFill>
              <a:srgbClr val="CBAC9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12232" cy="324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192445" y="9809329"/>
            <a:ext cx="41767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54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8036" y="162565"/>
            <a:ext cx="473519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327">
                <a:solidFill>
                  <a:srgbClr val="000000"/>
                </a:solidFill>
                <a:latin typeface="Yanone Kaffeesatz Light"/>
                <a:ea typeface="Yanone Kaffeesatz Light"/>
                <a:cs typeface="Yanone Kaffeesatz Light"/>
                <a:sym typeface="Yanone Kaffeesatz Light"/>
              </a:rPr>
              <a:t>CALCUL PARALLELE SUR R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35694" y="3776921"/>
            <a:ext cx="5610395" cy="65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0"/>
              </a:lnSpc>
            </a:pPr>
            <a:r>
              <a:rPr lang="en-US" sz="3928" spc="192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PARALLELISME PARTAGE (LOCAL)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3656" y="4890872"/>
            <a:ext cx="6889129" cy="219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Modèle utilisé sur une seule machine à plusieurs cœurs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Tous les workers accèdent à la </a:t>
            </a: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même mémoire centrale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 (RAM)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Peut entraîner des conflits d’accès si plusieurs cœurs veulent modifier la même donnée en même temps.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950326" y="9826722"/>
            <a:ext cx="288831" cy="46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 spc="478">
                <a:solidFill>
                  <a:srgbClr val="F8F5F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55175" y="2104055"/>
            <a:ext cx="6909889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637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SELON L’ARCHITECTURE MEMOIRE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476901" y="3911367"/>
            <a:ext cx="1262058" cy="665996"/>
            <a:chOff x="0" y="0"/>
            <a:chExt cx="526185" cy="27767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26185" cy="277671"/>
            </a:xfrm>
            <a:custGeom>
              <a:avLst/>
              <a:gdLst/>
              <a:ahLst/>
              <a:cxnLst/>
              <a:rect l="l" t="t" r="r" b="b"/>
              <a:pathLst>
                <a:path w="526185" h="277671">
                  <a:moveTo>
                    <a:pt x="0" y="0"/>
                  </a:moveTo>
                  <a:lnTo>
                    <a:pt x="526185" y="0"/>
                  </a:lnTo>
                  <a:lnTo>
                    <a:pt x="526185" y="277671"/>
                  </a:lnTo>
                  <a:lnTo>
                    <a:pt x="0" y="277671"/>
                  </a:lnTo>
                  <a:close/>
                </a:path>
              </a:pathLst>
            </a:custGeom>
            <a:solidFill>
              <a:srgbClr val="DFC6B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526185" cy="353871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61763" y="3752991"/>
            <a:ext cx="669924" cy="592191"/>
            <a:chOff x="0" y="0"/>
            <a:chExt cx="279308" cy="2469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9308" cy="246900"/>
            </a:xfrm>
            <a:custGeom>
              <a:avLst/>
              <a:gdLst/>
              <a:ahLst/>
              <a:cxnLst/>
              <a:rect l="l" t="t" r="r" b="b"/>
              <a:pathLst>
                <a:path w="279308" h="246900">
                  <a:moveTo>
                    <a:pt x="123450" y="0"/>
                  </a:moveTo>
                  <a:lnTo>
                    <a:pt x="155859" y="0"/>
                  </a:lnTo>
                  <a:cubicBezTo>
                    <a:pt x="188600" y="0"/>
                    <a:pt x="220000" y="13006"/>
                    <a:pt x="243151" y="36158"/>
                  </a:cubicBezTo>
                  <a:cubicBezTo>
                    <a:pt x="266302" y="59309"/>
                    <a:pt x="279308" y="90709"/>
                    <a:pt x="279308" y="123450"/>
                  </a:cubicBezTo>
                  <a:lnTo>
                    <a:pt x="279308" y="123450"/>
                  </a:lnTo>
                  <a:cubicBezTo>
                    <a:pt x="279308" y="156191"/>
                    <a:pt x="266302" y="187591"/>
                    <a:pt x="243151" y="210742"/>
                  </a:cubicBezTo>
                  <a:cubicBezTo>
                    <a:pt x="220000" y="233893"/>
                    <a:pt x="188600" y="246900"/>
                    <a:pt x="155859" y="246900"/>
                  </a:cubicBezTo>
                  <a:lnTo>
                    <a:pt x="123450" y="246900"/>
                  </a:lnTo>
                  <a:cubicBezTo>
                    <a:pt x="90709" y="246900"/>
                    <a:pt x="59309" y="233893"/>
                    <a:pt x="36158" y="210742"/>
                  </a:cubicBezTo>
                  <a:cubicBezTo>
                    <a:pt x="13006" y="187591"/>
                    <a:pt x="0" y="156191"/>
                    <a:pt x="0" y="123450"/>
                  </a:cubicBezTo>
                  <a:lnTo>
                    <a:pt x="0" y="123450"/>
                  </a:lnTo>
                  <a:cubicBezTo>
                    <a:pt x="0" y="90709"/>
                    <a:pt x="13006" y="59309"/>
                    <a:pt x="36158" y="36158"/>
                  </a:cubicBezTo>
                  <a:cubicBezTo>
                    <a:pt x="59309" y="13006"/>
                    <a:pt x="90709" y="0"/>
                    <a:pt x="123450" y="0"/>
                  </a:cubicBezTo>
                  <a:close/>
                </a:path>
              </a:pathLst>
            </a:custGeom>
            <a:solidFill>
              <a:srgbClr val="A4866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279308" cy="323100"/>
            </a:xfrm>
            <a:prstGeom prst="rect">
              <a:avLst/>
            </a:prstGeom>
          </p:spPr>
          <p:txBody>
            <a:bodyPr lIns="36725" tIns="36725" rIns="36725" bIns="36725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9936289" y="3883686"/>
            <a:ext cx="343283" cy="330800"/>
          </a:xfrm>
          <a:custGeom>
            <a:avLst/>
            <a:gdLst/>
            <a:ahLst/>
            <a:cxnLst/>
            <a:rect l="l" t="t" r="r" b="b"/>
            <a:pathLst>
              <a:path w="343283" h="330800">
                <a:moveTo>
                  <a:pt x="0" y="0"/>
                </a:moveTo>
                <a:lnTo>
                  <a:pt x="343283" y="0"/>
                </a:lnTo>
                <a:lnTo>
                  <a:pt x="343283" y="330800"/>
                </a:lnTo>
                <a:lnTo>
                  <a:pt x="0" y="33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9401282" y="4929788"/>
            <a:ext cx="7145491" cy="2730585"/>
            <a:chOff x="0" y="0"/>
            <a:chExt cx="1881940" cy="71916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81940" cy="719166"/>
            </a:xfrm>
            <a:custGeom>
              <a:avLst/>
              <a:gdLst/>
              <a:ahLst/>
              <a:cxnLst/>
              <a:rect l="l" t="t" r="r" b="b"/>
              <a:pathLst>
                <a:path w="1881940" h="719166">
                  <a:moveTo>
                    <a:pt x="0" y="0"/>
                  </a:moveTo>
                  <a:lnTo>
                    <a:pt x="1881940" y="0"/>
                  </a:lnTo>
                  <a:lnTo>
                    <a:pt x="1881940" y="719166"/>
                  </a:lnTo>
                  <a:lnTo>
                    <a:pt x="0" y="719166"/>
                  </a:lnTo>
                  <a:close/>
                </a:path>
              </a:pathLst>
            </a:custGeom>
            <a:solidFill>
              <a:srgbClr val="F6EEE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881940" cy="795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988940" y="3907617"/>
            <a:ext cx="5610395" cy="65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0"/>
              </a:lnSpc>
            </a:pPr>
            <a:r>
              <a:rPr lang="en-US" sz="3928" spc="192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PARALLELISME DISTRIBUE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76901" y="5021567"/>
            <a:ext cx="6889129" cy="263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Répartition du calcul sur plusieurs machines interconnectées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Chaque machine possède sa </a:t>
            </a: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propre mémoire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 et ses ressources</a:t>
            </a:r>
          </a:p>
          <a:p>
            <a:pPr marL="388620" lvl="1" indent="-194310" algn="just">
              <a:lnSpc>
                <a:spcPts val="3582"/>
              </a:lnSpc>
              <a:buFont typeface="Arial"/>
              <a:buChar char="•"/>
            </a:pP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Communication réseau nécessaire pour </a:t>
            </a: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échanger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 ou </a:t>
            </a:r>
            <a:r>
              <a:rPr lang="en-US" sz="1800" b="1" spc="16">
                <a:solidFill>
                  <a:srgbClr val="34343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combiner</a:t>
            </a:r>
            <a:r>
              <a:rPr lang="en-US" sz="1800" spc="16">
                <a:solidFill>
                  <a:srgbClr val="343434"/>
                </a:solidFill>
                <a:latin typeface="Open Sauce"/>
                <a:ea typeface="Open Sauce"/>
                <a:cs typeface="Open Sauce"/>
                <a:sym typeface="Open Sauce"/>
              </a:rPr>
              <a:t> les résultats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13408" y="497539"/>
            <a:ext cx="17725748" cy="13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>
                <a:solidFill>
                  <a:srgbClr val="000000"/>
                </a:solidFill>
                <a:latin typeface="Adirek Serif"/>
                <a:ea typeface="Adirek Serif"/>
                <a:cs typeface="Adirek Serif"/>
                <a:sym typeface="Adirek Serif"/>
              </a:rPr>
              <a:t>2- Différents types de parallélisme (2/2)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1806</Words>
  <Application>Microsoft Office PowerPoint</Application>
  <PresentationFormat>Personnalisé</PresentationFormat>
  <Paragraphs>227</Paragraphs>
  <Slides>17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9" baseType="lpstr">
      <vt:lpstr>Open Sauce Light</vt:lpstr>
      <vt:lpstr>Yanone Kaffeesatz</vt:lpstr>
      <vt:lpstr>Adirek Serif</vt:lpstr>
      <vt:lpstr>Yanone Kaffeesatz Light</vt:lpstr>
      <vt:lpstr>Calibri</vt:lpstr>
      <vt:lpstr>Open Sauce</vt:lpstr>
      <vt:lpstr>Open Sauce Bold</vt:lpstr>
      <vt:lpstr>Arial</vt:lpstr>
      <vt:lpstr>Cormorant Garamond Bold Italics</vt:lpstr>
      <vt:lpstr>Yanone Kaffeesatz Bold</vt:lpstr>
      <vt:lpstr>Adirek Serif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Présentation Professionnelle Entreprise Moderne Simple Beige</dc:title>
  <cp:lastModifiedBy>Sarah-Laure FOGWOUNG</cp:lastModifiedBy>
  <cp:revision>2</cp:revision>
  <dcterms:created xsi:type="dcterms:W3CDTF">2006-08-16T00:00:00Z</dcterms:created>
  <dcterms:modified xsi:type="dcterms:W3CDTF">2025-04-18T08:13:23Z</dcterms:modified>
  <dc:identifier>DAGk74FoJvk</dc:identifier>
</cp:coreProperties>
</file>